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328" r:id="rId5"/>
    <p:sldId id="259" r:id="rId6"/>
    <p:sldId id="260" r:id="rId7"/>
    <p:sldId id="338" r:id="rId8"/>
    <p:sldId id="261" r:id="rId9"/>
    <p:sldId id="323" r:id="rId10"/>
    <p:sldId id="340" r:id="rId11"/>
    <p:sldId id="324" r:id="rId12"/>
    <p:sldId id="263" r:id="rId13"/>
    <p:sldId id="341" r:id="rId14"/>
    <p:sldId id="268" r:id="rId15"/>
    <p:sldId id="264" r:id="rId16"/>
    <p:sldId id="269" r:id="rId17"/>
    <p:sldId id="270" r:id="rId18"/>
    <p:sldId id="271" r:id="rId19"/>
    <p:sldId id="272" r:id="rId20"/>
    <p:sldId id="342" r:id="rId21"/>
    <p:sldId id="326" r:id="rId22"/>
    <p:sldId id="325" r:id="rId23"/>
    <p:sldId id="274" r:id="rId24"/>
    <p:sldId id="275" r:id="rId25"/>
    <p:sldId id="276" r:id="rId26"/>
    <p:sldId id="327" r:id="rId27"/>
    <p:sldId id="277" r:id="rId28"/>
    <p:sldId id="278" r:id="rId29"/>
    <p:sldId id="279" r:id="rId30"/>
    <p:sldId id="280" r:id="rId31"/>
    <p:sldId id="281" r:id="rId32"/>
    <p:sldId id="329" r:id="rId33"/>
    <p:sldId id="282" r:id="rId34"/>
    <p:sldId id="283" r:id="rId35"/>
    <p:sldId id="285" r:id="rId36"/>
    <p:sldId id="330"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9" r:id="rId50"/>
    <p:sldId id="331" r:id="rId51"/>
    <p:sldId id="300" r:id="rId52"/>
    <p:sldId id="302" r:id="rId53"/>
    <p:sldId id="303" r:id="rId54"/>
    <p:sldId id="304" r:id="rId55"/>
    <p:sldId id="305" r:id="rId56"/>
    <p:sldId id="306" r:id="rId57"/>
    <p:sldId id="332" r:id="rId58"/>
    <p:sldId id="308" r:id="rId59"/>
    <p:sldId id="309" r:id="rId60"/>
    <p:sldId id="333" r:id="rId61"/>
    <p:sldId id="336" r:id="rId62"/>
    <p:sldId id="310" r:id="rId63"/>
    <p:sldId id="337" r:id="rId64"/>
    <p:sldId id="311" r:id="rId65"/>
    <p:sldId id="312" r:id="rId66"/>
    <p:sldId id="313" r:id="rId67"/>
    <p:sldId id="314" r:id="rId68"/>
    <p:sldId id="318" r:id="rId69"/>
    <p:sldId id="319" r:id="rId70"/>
    <p:sldId id="320" r:id="rId71"/>
    <p:sldId id="321" r:id="rId7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8" d="100"/>
          <a:sy n="48" d="100"/>
        </p:scale>
        <p:origin x="-1301"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1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16/01/1438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16/01/1438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16/01/1438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574032"/>
            <a:ext cx="8229600" cy="1143000"/>
          </a:xfrm>
        </p:spPr>
        <p:txBody>
          <a:bodyPr>
            <a:noAutofit/>
          </a:bodyPr>
          <a:lstStyle/>
          <a:p>
            <a:r>
              <a:rPr lang="en-US" sz="8000" b="1" dirty="0">
                <a:solidFill>
                  <a:srgbClr val="FF0000"/>
                </a:solidFill>
              </a:rPr>
              <a:t>Pharmacokinetics</a:t>
            </a:r>
            <a:endParaRPr lang="ar-IQ" sz="8000" dirty="0"/>
          </a:p>
        </p:txBody>
      </p:sp>
    </p:spTree>
    <p:extLst>
      <p:ext uri="{BB962C8B-B14F-4D97-AF65-F5344CB8AC3E}">
        <p14:creationId xmlns:p14="http://schemas.microsoft.com/office/powerpoint/2010/main" val="317992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noAutofit/>
          </a:bodyPr>
          <a:lstStyle/>
          <a:p>
            <a:r>
              <a:rPr lang="en-US" sz="4800" b="1" dirty="0" smtClean="0">
                <a:solidFill>
                  <a:srgbClr val="C00000"/>
                </a:solidFill>
              </a:rPr>
              <a:t/>
            </a:r>
            <a:br>
              <a:rPr lang="en-US" sz="4800" b="1" dirty="0" smtClean="0">
                <a:solidFill>
                  <a:srgbClr val="C00000"/>
                </a:solidFill>
              </a:rPr>
            </a:br>
            <a:r>
              <a:rPr lang="en-US" sz="4800" b="1" dirty="0" smtClean="0">
                <a:solidFill>
                  <a:srgbClr val="C00000"/>
                </a:solidFill>
              </a:rPr>
              <a:t>3</a:t>
            </a:r>
            <a:r>
              <a:rPr lang="en-US" sz="4800" b="1" dirty="0">
                <a:solidFill>
                  <a:srgbClr val="C00000"/>
                </a:solidFill>
              </a:rPr>
              <a:t>. Active </a:t>
            </a:r>
            <a:r>
              <a:rPr lang="en-US" sz="4800" b="1" dirty="0" smtClean="0">
                <a:solidFill>
                  <a:srgbClr val="C00000"/>
                </a:solidFill>
              </a:rPr>
              <a:t>transport</a:t>
            </a:r>
            <a:r>
              <a:rPr lang="en-US" sz="4800" dirty="0" smtClean="0">
                <a:solidFill>
                  <a:srgbClr val="C00000"/>
                </a:solidFill>
              </a:rPr>
              <a:t> </a:t>
            </a:r>
            <a:br>
              <a:rPr lang="en-US" sz="4800" dirty="0" smtClean="0">
                <a:solidFill>
                  <a:srgbClr val="C00000"/>
                </a:solidFill>
              </a:rPr>
            </a:br>
            <a:r>
              <a:rPr lang="en-US" sz="4800" dirty="0">
                <a:solidFill>
                  <a:srgbClr val="C00000"/>
                </a:solidFill>
              </a:rPr>
              <a:t/>
            </a:r>
            <a:br>
              <a:rPr lang="en-US" sz="4800" dirty="0">
                <a:solidFill>
                  <a:srgbClr val="C00000"/>
                </a:solidFill>
              </a:rPr>
            </a:br>
            <a:endParaRPr lang="ar-IQ" sz="4800" dirty="0"/>
          </a:p>
        </p:txBody>
      </p:sp>
      <p:sp>
        <p:nvSpPr>
          <p:cNvPr id="3" name="عنصر نائب للمحتوى 2"/>
          <p:cNvSpPr>
            <a:spLocks noGrp="1"/>
          </p:cNvSpPr>
          <p:nvPr>
            <p:ph idx="1"/>
          </p:nvPr>
        </p:nvSpPr>
        <p:spPr>
          <a:xfrm>
            <a:off x="179512" y="1412776"/>
            <a:ext cx="8712968" cy="4525963"/>
          </a:xfrm>
        </p:spPr>
        <p:txBody>
          <a:bodyPr>
            <a:noAutofit/>
          </a:bodyPr>
          <a:lstStyle/>
          <a:p>
            <a:pPr marL="571500" indent="-571500" algn="just" rtl="0"/>
            <a:r>
              <a:rPr lang="en-US" sz="3600" dirty="0"/>
              <a:t>involves specific carrier proteins. Energy-dependent, is driven by the hydrolysis of ATP</a:t>
            </a:r>
            <a:r>
              <a:rPr lang="en-US" sz="3600" dirty="0" smtClean="0"/>
              <a:t>. </a:t>
            </a:r>
            <a:r>
              <a:rPr lang="en-US" sz="3600" dirty="0"/>
              <a:t>The process is </a:t>
            </a:r>
            <a:r>
              <a:rPr lang="en-US" sz="3600" b="1" dirty="0" err="1" smtClean="0">
                <a:solidFill>
                  <a:srgbClr val="0070C0"/>
                </a:solidFill>
              </a:rPr>
              <a:t>saturable</a:t>
            </a:r>
            <a:r>
              <a:rPr lang="en-US" sz="3600" b="1" dirty="0" smtClean="0">
                <a:solidFill>
                  <a:srgbClr val="0070C0"/>
                </a:solidFill>
              </a:rPr>
              <a:t>.</a:t>
            </a:r>
          </a:p>
          <a:p>
            <a:pPr marL="0" indent="0" algn="just" rtl="0">
              <a:buNone/>
            </a:pPr>
            <a:endParaRPr lang="en-US" sz="3600" dirty="0"/>
          </a:p>
          <a:p>
            <a:pPr algn="just" rtl="0"/>
            <a:r>
              <a:rPr lang="en-US" sz="3600" dirty="0" smtClean="0"/>
              <a:t> </a:t>
            </a:r>
            <a:r>
              <a:rPr lang="en-US" sz="3600" dirty="0"/>
              <a:t>It is capable of moving drugs </a:t>
            </a:r>
            <a:r>
              <a:rPr lang="en-US" sz="3600" b="1" dirty="0">
                <a:solidFill>
                  <a:srgbClr val="0070C0"/>
                </a:solidFill>
              </a:rPr>
              <a:t>against a concentration gradient</a:t>
            </a:r>
            <a:r>
              <a:rPr lang="en-US" sz="3600" dirty="0" smtClean="0"/>
              <a:t>.</a:t>
            </a:r>
          </a:p>
          <a:p>
            <a:pPr marL="0" indent="0" algn="just" rtl="0">
              <a:buNone/>
            </a:pPr>
            <a:endParaRPr lang="en-US" sz="3600" dirty="0"/>
          </a:p>
          <a:p>
            <a:pPr marL="571500" indent="-571500" algn="just" rtl="0"/>
            <a:r>
              <a:rPr lang="en-US" sz="3600" dirty="0"/>
              <a:t>Active transport systems are </a:t>
            </a:r>
            <a:r>
              <a:rPr lang="en-US" sz="3600" b="1" dirty="0">
                <a:solidFill>
                  <a:srgbClr val="0070C0"/>
                </a:solidFill>
              </a:rPr>
              <a:t>selective</a:t>
            </a:r>
            <a:r>
              <a:rPr lang="en-US" sz="3600" dirty="0"/>
              <a:t>.</a:t>
            </a:r>
          </a:p>
          <a:p>
            <a:endParaRPr lang="ar-IQ" sz="3600" dirty="0"/>
          </a:p>
        </p:txBody>
      </p:sp>
    </p:spTree>
    <p:extLst>
      <p:ext uri="{BB962C8B-B14F-4D97-AF65-F5344CB8AC3E}">
        <p14:creationId xmlns:p14="http://schemas.microsoft.com/office/powerpoint/2010/main" val="3976417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83953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29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01531"/>
            <a:ext cx="8856984" cy="6432530"/>
          </a:xfrm>
          <a:prstGeom prst="rect">
            <a:avLst/>
          </a:prstGeom>
        </p:spPr>
        <p:txBody>
          <a:bodyPr wrap="square">
            <a:spAutoFit/>
          </a:bodyPr>
          <a:lstStyle/>
          <a:p>
            <a:pPr algn="just" rtl="0"/>
            <a:endParaRPr lang="en-US" sz="3600" b="1" dirty="0" smtClean="0">
              <a:solidFill>
                <a:srgbClr val="C00000"/>
              </a:solidFill>
            </a:endParaRPr>
          </a:p>
          <a:p>
            <a:pPr algn="ctr" rtl="0"/>
            <a:r>
              <a:rPr lang="en-US" sz="4800" b="1" dirty="0" smtClean="0">
                <a:solidFill>
                  <a:srgbClr val="C00000"/>
                </a:solidFill>
              </a:rPr>
              <a:t>4</a:t>
            </a:r>
            <a:r>
              <a:rPr lang="en-US" sz="4800" b="1" dirty="0">
                <a:solidFill>
                  <a:srgbClr val="C00000"/>
                </a:solidFill>
              </a:rPr>
              <a:t>. Endocytosis and </a:t>
            </a:r>
            <a:r>
              <a:rPr lang="en-US" sz="4800" b="1" dirty="0" smtClean="0">
                <a:solidFill>
                  <a:srgbClr val="C00000"/>
                </a:solidFill>
              </a:rPr>
              <a:t>exocytosis</a:t>
            </a:r>
          </a:p>
          <a:p>
            <a:pPr algn="just" rtl="0"/>
            <a:r>
              <a:rPr lang="en-US" sz="3600" dirty="0" smtClean="0"/>
              <a:t>transport </a:t>
            </a:r>
            <a:r>
              <a:rPr lang="en-US" sz="3600" dirty="0"/>
              <a:t>drugs of exceptionally large size across the cell membrane</a:t>
            </a:r>
            <a:r>
              <a:rPr lang="en-US" sz="3600" dirty="0" smtClean="0"/>
              <a:t>.</a:t>
            </a:r>
          </a:p>
          <a:p>
            <a:pPr algn="just" rtl="0"/>
            <a:endParaRPr lang="en-US" sz="3600" dirty="0" smtClean="0"/>
          </a:p>
          <a:p>
            <a:pPr algn="just" rtl="0"/>
            <a:r>
              <a:rPr lang="en-US" sz="3600" dirty="0" smtClean="0"/>
              <a:t> </a:t>
            </a:r>
            <a:r>
              <a:rPr lang="en-US" sz="4400" b="1" u="sng" dirty="0">
                <a:solidFill>
                  <a:srgbClr val="C00000"/>
                </a:solidFill>
              </a:rPr>
              <a:t>Endocytosis</a:t>
            </a:r>
            <a:r>
              <a:rPr lang="en-US" sz="4400" dirty="0"/>
              <a:t> </a:t>
            </a:r>
            <a:r>
              <a:rPr lang="en-US" sz="3600" dirty="0" smtClean="0"/>
              <a:t>involves </a:t>
            </a:r>
            <a:r>
              <a:rPr lang="en-US" sz="3600" dirty="0"/>
              <a:t>engulfment of a drug by the cell membrane and transport into the cell by pinching off the drug-filled vesicle</a:t>
            </a:r>
            <a:r>
              <a:rPr lang="en-US" sz="3600" dirty="0" smtClean="0"/>
              <a:t>. </a:t>
            </a:r>
            <a:r>
              <a:rPr lang="en-US" sz="3600" b="1" dirty="0">
                <a:solidFill>
                  <a:srgbClr val="FF0000"/>
                </a:solidFill>
              </a:rPr>
              <a:t>Vitamin B12 </a:t>
            </a:r>
            <a:r>
              <a:rPr lang="en-US" sz="3600" dirty="0"/>
              <a:t>is transported across the gut wall by </a:t>
            </a:r>
            <a:r>
              <a:rPr lang="en-US" sz="3600" dirty="0" smtClean="0"/>
              <a:t>endocytosis.</a:t>
            </a:r>
          </a:p>
          <a:p>
            <a:pPr algn="just" rtl="0"/>
            <a:endParaRPr lang="en-US" sz="3600" dirty="0"/>
          </a:p>
        </p:txBody>
      </p:sp>
    </p:spTree>
    <p:extLst>
      <p:ext uri="{BB962C8B-B14F-4D97-AF65-F5344CB8AC3E}">
        <p14:creationId xmlns:p14="http://schemas.microsoft.com/office/powerpoint/2010/main" val="262403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bala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762000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3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65" y="476672"/>
            <a:ext cx="866272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432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998726"/>
            <a:ext cx="8964488" cy="3231654"/>
          </a:xfrm>
          <a:prstGeom prst="rect">
            <a:avLst/>
          </a:prstGeom>
        </p:spPr>
        <p:txBody>
          <a:bodyPr wrap="square">
            <a:spAutoFit/>
          </a:bodyPr>
          <a:lstStyle/>
          <a:p>
            <a:pPr algn="l"/>
            <a:r>
              <a:rPr lang="en-US" sz="6000" b="1" u="sng" dirty="0" smtClean="0">
                <a:solidFill>
                  <a:srgbClr val="C00000"/>
                </a:solidFill>
              </a:rPr>
              <a:t>Exocytosis</a:t>
            </a:r>
            <a:endParaRPr lang="en-US" sz="4800" dirty="0" smtClean="0"/>
          </a:p>
          <a:p>
            <a:pPr marL="571500" indent="-571500" algn="l" rtl="0">
              <a:buFont typeface="Arial" pitchFamily="34" charset="0"/>
              <a:buChar char="•"/>
            </a:pPr>
            <a:r>
              <a:rPr lang="en-US" sz="3600" dirty="0" smtClean="0"/>
              <a:t>is </a:t>
            </a:r>
            <a:r>
              <a:rPr lang="en-US" sz="3600" dirty="0"/>
              <a:t>the reverse of </a:t>
            </a:r>
            <a:r>
              <a:rPr lang="en-US" sz="3600" dirty="0" smtClean="0"/>
              <a:t>endocytosis. </a:t>
            </a:r>
          </a:p>
          <a:p>
            <a:pPr marL="571500" indent="-571500" algn="l" rtl="0">
              <a:buFont typeface="Arial" pitchFamily="34" charset="0"/>
              <a:buChar char="•"/>
            </a:pPr>
            <a:r>
              <a:rPr lang="en-US" sz="3600" b="1" dirty="0" smtClean="0">
                <a:solidFill>
                  <a:schemeClr val="accent1"/>
                </a:solidFill>
              </a:rPr>
              <a:t>norepinephrine</a:t>
            </a:r>
            <a:r>
              <a:rPr lang="en-US" sz="3600" dirty="0" smtClean="0">
                <a:solidFill>
                  <a:schemeClr val="accent1"/>
                </a:solidFill>
              </a:rPr>
              <a:t> </a:t>
            </a:r>
            <a:r>
              <a:rPr lang="en-US" sz="3600" dirty="0"/>
              <a:t>are stored in intracellular vesicles in the nerve terminal and released by exocytosis.</a:t>
            </a:r>
            <a:endParaRPr lang="ar-IQ" sz="3600" dirty="0"/>
          </a:p>
        </p:txBody>
      </p:sp>
    </p:spTree>
    <p:extLst>
      <p:ext uri="{BB962C8B-B14F-4D97-AF65-F5344CB8AC3E}">
        <p14:creationId xmlns:p14="http://schemas.microsoft.com/office/powerpoint/2010/main" val="3736368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88640"/>
            <a:ext cx="8229600" cy="1143000"/>
          </a:xfrm>
        </p:spPr>
        <p:txBody>
          <a:bodyPr>
            <a:normAutofit/>
          </a:bodyPr>
          <a:lstStyle/>
          <a:p>
            <a:pPr rtl="0"/>
            <a:r>
              <a:rPr lang="en-US" sz="4800" b="1" dirty="0">
                <a:solidFill>
                  <a:srgbClr val="FF0000"/>
                </a:solidFill>
              </a:rPr>
              <a:t>Bioavailability</a:t>
            </a:r>
            <a:endParaRPr lang="ar-IQ" sz="4800" dirty="0">
              <a:solidFill>
                <a:srgbClr val="FF0000"/>
              </a:solidFill>
            </a:endParaRPr>
          </a:p>
        </p:txBody>
      </p:sp>
      <p:sp>
        <p:nvSpPr>
          <p:cNvPr id="3" name="عنصر نائب للمحتوى 2"/>
          <p:cNvSpPr>
            <a:spLocks noGrp="1"/>
          </p:cNvSpPr>
          <p:nvPr>
            <p:ph idx="1"/>
          </p:nvPr>
        </p:nvSpPr>
        <p:spPr>
          <a:xfrm>
            <a:off x="107504" y="1124744"/>
            <a:ext cx="8928992" cy="5760640"/>
          </a:xfrm>
        </p:spPr>
        <p:txBody>
          <a:bodyPr>
            <a:noAutofit/>
          </a:bodyPr>
          <a:lstStyle/>
          <a:p>
            <a:pPr algn="just" rtl="0"/>
            <a:endParaRPr lang="en-US" sz="3600" dirty="0"/>
          </a:p>
          <a:p>
            <a:pPr algn="just" rtl="0">
              <a:buFont typeface="Wingdings" pitchFamily="2" charset="2"/>
              <a:buChar char="Ø"/>
            </a:pPr>
            <a:r>
              <a:rPr lang="en-US" sz="3600" dirty="0" smtClean="0"/>
              <a:t> Bioavailability </a:t>
            </a:r>
            <a:r>
              <a:rPr lang="en-US" sz="3600" dirty="0"/>
              <a:t>is </a:t>
            </a:r>
            <a:r>
              <a:rPr lang="en-US" sz="3600" dirty="0" smtClean="0"/>
              <a:t>the </a:t>
            </a:r>
            <a:r>
              <a:rPr lang="en-US" sz="3600" dirty="0"/>
              <a:t>fraction of </a:t>
            </a:r>
            <a:r>
              <a:rPr lang="en-US" sz="3600" b="1" dirty="0">
                <a:solidFill>
                  <a:srgbClr val="00B050"/>
                </a:solidFill>
              </a:rPr>
              <a:t>unchanged </a:t>
            </a:r>
            <a:r>
              <a:rPr lang="en-US" sz="3600" b="1" dirty="0" smtClean="0">
                <a:solidFill>
                  <a:srgbClr val="00B050"/>
                </a:solidFill>
              </a:rPr>
              <a:t>drug</a:t>
            </a:r>
            <a:r>
              <a:rPr lang="en-US" sz="3600" dirty="0" smtClean="0"/>
              <a:t> reaching </a:t>
            </a:r>
            <a:r>
              <a:rPr lang="en-US" sz="3600" dirty="0"/>
              <a:t>the </a:t>
            </a:r>
            <a:r>
              <a:rPr lang="en-US" sz="3600" b="1" dirty="0">
                <a:solidFill>
                  <a:srgbClr val="00B050"/>
                </a:solidFill>
              </a:rPr>
              <a:t>systemic circulation </a:t>
            </a:r>
            <a:endParaRPr lang="en-US" sz="3600" b="1" dirty="0" smtClean="0">
              <a:solidFill>
                <a:srgbClr val="00B050"/>
              </a:solidFill>
            </a:endParaRPr>
          </a:p>
          <a:p>
            <a:pPr algn="just" rtl="0">
              <a:buFont typeface="Wingdings" pitchFamily="2" charset="2"/>
              <a:buChar char="Ø"/>
            </a:pPr>
            <a:r>
              <a:rPr lang="en-US" sz="3600" dirty="0" smtClean="0"/>
              <a:t> Its 100% for intravenous drugs. </a:t>
            </a:r>
            <a:endParaRPr lang="en-US" sz="3600" dirty="0"/>
          </a:p>
          <a:p>
            <a:pPr algn="just" rtl="0">
              <a:buFont typeface="Wingdings" pitchFamily="2" charset="2"/>
              <a:buChar char="Ø"/>
            </a:pPr>
            <a:r>
              <a:rPr lang="en-US" sz="3600" dirty="0" smtClean="0"/>
              <a:t> oral </a:t>
            </a:r>
            <a:r>
              <a:rPr lang="en-US" sz="3600" dirty="0"/>
              <a:t>drug bioavailability </a:t>
            </a:r>
            <a:r>
              <a:rPr lang="en-US" sz="3600" dirty="0" smtClean="0"/>
              <a:t>is less </a:t>
            </a:r>
            <a:r>
              <a:rPr lang="en-US" sz="3600" dirty="0"/>
              <a:t>than 100</a:t>
            </a:r>
            <a:r>
              <a:rPr lang="en-US" sz="3600" dirty="0" smtClean="0"/>
              <a:t>%: </a:t>
            </a:r>
          </a:p>
          <a:p>
            <a:pPr marL="742950" indent="-742950" algn="just" rtl="0">
              <a:buFont typeface="+mj-lt"/>
              <a:buAutoNum type="arabicPeriod"/>
            </a:pPr>
            <a:r>
              <a:rPr lang="en-US" sz="3600" dirty="0" smtClean="0"/>
              <a:t>incomplete </a:t>
            </a:r>
            <a:r>
              <a:rPr lang="en-US" sz="3600" dirty="0"/>
              <a:t>extent of absorption </a:t>
            </a:r>
            <a:r>
              <a:rPr lang="en-US" sz="3600" dirty="0" smtClean="0"/>
              <a:t>across the gut wall. </a:t>
            </a:r>
          </a:p>
          <a:p>
            <a:pPr marL="742950" indent="-742950" algn="just" rtl="0">
              <a:buFont typeface="+mj-lt"/>
              <a:buAutoNum type="arabicPeriod"/>
            </a:pPr>
            <a:r>
              <a:rPr lang="en-US" sz="3600" b="1" dirty="0" smtClean="0">
                <a:solidFill>
                  <a:srgbClr val="00B050"/>
                </a:solidFill>
              </a:rPr>
              <a:t> </a:t>
            </a:r>
            <a:r>
              <a:rPr lang="en-US" sz="3600" b="1" dirty="0">
                <a:solidFill>
                  <a:srgbClr val="00B050"/>
                </a:solidFill>
              </a:rPr>
              <a:t>first-pass elimination by the liver.</a:t>
            </a:r>
          </a:p>
          <a:p>
            <a:pPr algn="just"/>
            <a:endParaRPr lang="ar-IQ" sz="3600" dirty="0"/>
          </a:p>
        </p:txBody>
      </p:sp>
    </p:spTree>
    <p:extLst>
      <p:ext uri="{BB962C8B-B14F-4D97-AF65-F5344CB8AC3E}">
        <p14:creationId xmlns:p14="http://schemas.microsoft.com/office/powerpoint/2010/main" val="214269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704856" cy="5832648"/>
          </a:xfrm>
          <a:prstGeom prst="rect">
            <a:avLst/>
          </a:prstGeom>
          <a:noFill/>
          <a:ln>
            <a:noFill/>
          </a:ln>
        </p:spPr>
      </p:pic>
    </p:spTree>
    <p:extLst>
      <p:ext uri="{BB962C8B-B14F-4D97-AF65-F5344CB8AC3E}">
        <p14:creationId xmlns:p14="http://schemas.microsoft.com/office/powerpoint/2010/main" val="2009000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Autofit/>
          </a:bodyPr>
          <a:lstStyle/>
          <a:p>
            <a:r>
              <a:rPr lang="en-US" sz="6600" b="1" dirty="0" smtClean="0">
                <a:solidFill>
                  <a:srgbClr val="FF0000"/>
                </a:solidFill>
              </a:rPr>
              <a:t/>
            </a:r>
            <a:br>
              <a:rPr lang="en-US" sz="6600" b="1" dirty="0" smtClean="0">
                <a:solidFill>
                  <a:srgbClr val="FF0000"/>
                </a:solidFill>
              </a:rPr>
            </a:br>
            <a:r>
              <a:rPr lang="en-US" sz="6600" b="1" dirty="0" smtClean="0">
                <a:solidFill>
                  <a:srgbClr val="FF0000"/>
                </a:solidFill>
              </a:rPr>
              <a:t>First-Pass </a:t>
            </a:r>
            <a:r>
              <a:rPr lang="en-US" sz="6600" b="1" dirty="0">
                <a:solidFill>
                  <a:srgbClr val="FF0000"/>
                </a:solidFill>
              </a:rPr>
              <a:t>Elimination</a:t>
            </a:r>
            <a:endParaRPr lang="ar-IQ" sz="6600" dirty="0">
              <a:solidFill>
                <a:srgbClr val="FF0000"/>
              </a:solidFill>
            </a:endParaRPr>
          </a:p>
        </p:txBody>
      </p:sp>
      <p:sp>
        <p:nvSpPr>
          <p:cNvPr id="3" name="عنصر نائب للمحتوى 2"/>
          <p:cNvSpPr>
            <a:spLocks noGrp="1"/>
          </p:cNvSpPr>
          <p:nvPr>
            <p:ph idx="1"/>
          </p:nvPr>
        </p:nvSpPr>
        <p:spPr>
          <a:xfrm>
            <a:off x="107504" y="1196752"/>
            <a:ext cx="8928992" cy="4525963"/>
          </a:xfrm>
        </p:spPr>
        <p:txBody>
          <a:bodyPr>
            <a:noAutofit/>
          </a:bodyPr>
          <a:lstStyle/>
          <a:p>
            <a:pPr algn="just" rtl="0"/>
            <a:endParaRPr lang="en-US" sz="3600" dirty="0" smtClean="0"/>
          </a:p>
          <a:p>
            <a:pPr algn="just" rtl="0"/>
            <a:r>
              <a:rPr lang="en-US" sz="3600" dirty="0" smtClean="0"/>
              <a:t>Following </a:t>
            </a:r>
            <a:r>
              <a:rPr lang="en-US" sz="3600" dirty="0"/>
              <a:t>absorption across the gut wall, the </a:t>
            </a:r>
            <a:r>
              <a:rPr lang="en-US" sz="3600" b="1" dirty="0">
                <a:solidFill>
                  <a:srgbClr val="0070C0"/>
                </a:solidFill>
              </a:rPr>
              <a:t>portal blood </a:t>
            </a:r>
            <a:r>
              <a:rPr lang="en-US" sz="3600" dirty="0"/>
              <a:t>delivers the drug to </a:t>
            </a:r>
            <a:r>
              <a:rPr lang="en-US" sz="3600" dirty="0">
                <a:solidFill>
                  <a:srgbClr val="0070C0"/>
                </a:solidFill>
              </a:rPr>
              <a:t>the liver </a:t>
            </a:r>
            <a:r>
              <a:rPr lang="en-US" sz="3600" dirty="0"/>
              <a:t>prior to entry into the </a:t>
            </a:r>
            <a:r>
              <a:rPr lang="en-US" sz="3600" b="1" dirty="0">
                <a:solidFill>
                  <a:srgbClr val="00B050"/>
                </a:solidFill>
              </a:rPr>
              <a:t>systemic circulation</a:t>
            </a:r>
            <a:r>
              <a:rPr lang="en-US" sz="3600" dirty="0" smtClean="0"/>
              <a:t>.</a:t>
            </a:r>
          </a:p>
          <a:p>
            <a:pPr algn="just" rtl="0"/>
            <a:endParaRPr lang="en-US" sz="3600" dirty="0"/>
          </a:p>
          <a:p>
            <a:pPr algn="just" rtl="0"/>
            <a:r>
              <a:rPr lang="en-US" sz="3600" dirty="0" smtClean="0"/>
              <a:t>First pass hepatic metabolism reduce the </a:t>
            </a:r>
            <a:r>
              <a:rPr lang="en-US" sz="3600" b="1" dirty="0" smtClean="0">
                <a:solidFill>
                  <a:srgbClr val="00B050"/>
                </a:solidFill>
              </a:rPr>
              <a:t>drug bioavailability.</a:t>
            </a:r>
          </a:p>
        </p:txBody>
      </p:sp>
    </p:spTree>
    <p:extLst>
      <p:ext uri="{BB962C8B-B14F-4D97-AF65-F5344CB8AC3E}">
        <p14:creationId xmlns:p14="http://schemas.microsoft.com/office/powerpoint/2010/main" val="2353727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19" y="620688"/>
            <a:ext cx="8568953" cy="5016758"/>
          </a:xfrm>
          <a:prstGeom prst="rect">
            <a:avLst/>
          </a:prstGeom>
        </p:spPr>
        <p:txBody>
          <a:bodyPr wrap="square">
            <a:spAutoFit/>
          </a:bodyPr>
          <a:lstStyle/>
          <a:p>
            <a:pPr algn="just" rtl="0"/>
            <a:r>
              <a:rPr lang="en-US" sz="4000" dirty="0"/>
              <a:t>the liver can excrete the drug into the bile. </a:t>
            </a:r>
            <a:r>
              <a:rPr lang="en-US" sz="4000" dirty="0" smtClean="0"/>
              <a:t>the </a:t>
            </a:r>
            <a:r>
              <a:rPr lang="en-US" sz="4000" dirty="0"/>
              <a:t>overall process is known as </a:t>
            </a:r>
            <a:r>
              <a:rPr lang="en-US" sz="4000" b="1" u="sng" dirty="0">
                <a:solidFill>
                  <a:srgbClr val="FF0000"/>
                </a:solidFill>
              </a:rPr>
              <a:t>first-pass elimination</a:t>
            </a:r>
            <a:r>
              <a:rPr lang="en-US" sz="4000" dirty="0"/>
              <a:t>. </a:t>
            </a:r>
            <a:endParaRPr lang="en-US" sz="4000" dirty="0" smtClean="0"/>
          </a:p>
          <a:p>
            <a:pPr algn="just" rtl="0"/>
            <a:endParaRPr lang="en-US" sz="4000" dirty="0" smtClean="0"/>
          </a:p>
          <a:p>
            <a:pPr algn="just" rtl="0"/>
            <a:r>
              <a:rPr lang="en-US" sz="4000" dirty="0" smtClean="0"/>
              <a:t>more </a:t>
            </a:r>
            <a:r>
              <a:rPr lang="en-US" sz="4000" dirty="0"/>
              <a:t>than </a:t>
            </a:r>
            <a:r>
              <a:rPr lang="en-US" sz="4000" b="1" dirty="0">
                <a:solidFill>
                  <a:srgbClr val="00B050"/>
                </a:solidFill>
              </a:rPr>
              <a:t>90% of </a:t>
            </a:r>
            <a:r>
              <a:rPr lang="en-US" sz="4000" b="1" i="1" dirty="0">
                <a:solidFill>
                  <a:srgbClr val="00B050"/>
                </a:solidFill>
              </a:rPr>
              <a:t>nitroglycerin </a:t>
            </a:r>
            <a:r>
              <a:rPr lang="en-US" sz="4000" dirty="0"/>
              <a:t>is cleared during first-pass metabolism, so it is administered via </a:t>
            </a:r>
            <a:r>
              <a:rPr lang="en-US" sz="4000" dirty="0" smtClean="0"/>
              <a:t>the </a:t>
            </a:r>
            <a:r>
              <a:rPr lang="en-US" sz="4000" b="1" dirty="0">
                <a:solidFill>
                  <a:srgbClr val="00B050"/>
                </a:solidFill>
              </a:rPr>
              <a:t>sublingual or transdermal </a:t>
            </a:r>
            <a:r>
              <a:rPr lang="en-US" sz="4000" dirty="0" smtClean="0"/>
              <a:t>route.</a:t>
            </a:r>
            <a:endParaRPr lang="en-US" sz="4000" dirty="0"/>
          </a:p>
        </p:txBody>
      </p:sp>
    </p:spTree>
    <p:extLst>
      <p:ext uri="{BB962C8B-B14F-4D97-AF65-F5344CB8AC3E}">
        <p14:creationId xmlns:p14="http://schemas.microsoft.com/office/powerpoint/2010/main" val="2866412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97768"/>
            <a:ext cx="8229600" cy="1143000"/>
          </a:xfrm>
        </p:spPr>
        <p:txBody>
          <a:bodyPr>
            <a:normAutofit/>
          </a:bodyPr>
          <a:lstStyle/>
          <a:p>
            <a:r>
              <a:rPr lang="en-US" sz="6000" b="1" dirty="0" smtClean="0">
                <a:solidFill>
                  <a:srgbClr val="FF0000"/>
                </a:solidFill>
              </a:rPr>
              <a:t>Pharmacokinetics</a:t>
            </a:r>
            <a:endParaRPr lang="ar-IQ" sz="6000" b="1" dirty="0">
              <a:solidFill>
                <a:srgbClr val="FF0000"/>
              </a:solidFill>
            </a:endParaRPr>
          </a:p>
        </p:txBody>
      </p:sp>
      <p:sp>
        <p:nvSpPr>
          <p:cNvPr id="3" name="عنصر نائب للمحتوى 2"/>
          <p:cNvSpPr>
            <a:spLocks noGrp="1"/>
          </p:cNvSpPr>
          <p:nvPr>
            <p:ph idx="1"/>
          </p:nvPr>
        </p:nvSpPr>
        <p:spPr>
          <a:xfrm>
            <a:off x="179512" y="1711349"/>
            <a:ext cx="8784976" cy="4525963"/>
          </a:xfrm>
        </p:spPr>
        <p:txBody>
          <a:bodyPr>
            <a:normAutofit/>
          </a:bodyPr>
          <a:lstStyle/>
          <a:p>
            <a:pPr marL="0" indent="0" algn="just" rtl="0">
              <a:buNone/>
            </a:pPr>
            <a:r>
              <a:rPr lang="en-US" sz="3600" b="1" dirty="0" smtClean="0">
                <a:solidFill>
                  <a:srgbClr val="00B050"/>
                </a:solidFill>
              </a:rPr>
              <a:t>   Pharmacokinetic processes </a:t>
            </a:r>
            <a:r>
              <a:rPr lang="en-US" sz="3600" b="1" dirty="0">
                <a:solidFill>
                  <a:srgbClr val="00B050"/>
                </a:solidFill>
              </a:rPr>
              <a:t>include</a:t>
            </a:r>
            <a:r>
              <a:rPr lang="en-US" sz="3600" b="1" dirty="0" smtClean="0">
                <a:solidFill>
                  <a:srgbClr val="00B050"/>
                </a:solidFill>
              </a:rPr>
              <a:t>:-</a:t>
            </a:r>
          </a:p>
          <a:p>
            <a:pPr algn="just" rtl="0"/>
            <a:r>
              <a:rPr lang="en-US" sz="3600" b="1" dirty="0">
                <a:solidFill>
                  <a:srgbClr val="0070C0"/>
                </a:solidFill>
              </a:rPr>
              <a:t>Absorption: </a:t>
            </a:r>
            <a:r>
              <a:rPr lang="en-US" sz="3600" b="1" dirty="0"/>
              <a:t>from the site of administration permits entry of the drug into plasma.</a:t>
            </a:r>
          </a:p>
          <a:p>
            <a:pPr algn="just" rtl="0"/>
            <a:endParaRPr lang="en-US" sz="3600" b="1" dirty="0"/>
          </a:p>
          <a:p>
            <a:pPr algn="just" rtl="0"/>
            <a:r>
              <a:rPr lang="en-US" sz="3600" b="1" dirty="0"/>
              <a:t> </a:t>
            </a:r>
            <a:r>
              <a:rPr lang="en-US" sz="3600" b="1" dirty="0">
                <a:solidFill>
                  <a:srgbClr val="0070C0"/>
                </a:solidFill>
              </a:rPr>
              <a:t>Distribution: </a:t>
            </a:r>
            <a:r>
              <a:rPr lang="en-US" sz="3600" b="1" dirty="0"/>
              <a:t>the drug may then reversibly leave the bloodstream and distribute into the interstitial and intracellular fluids.</a:t>
            </a:r>
          </a:p>
          <a:p>
            <a:pPr algn="just" rtl="0"/>
            <a:endParaRPr lang="en-US" sz="3600" b="1" dirty="0"/>
          </a:p>
          <a:p>
            <a:pPr algn="just"/>
            <a:endParaRPr lang="ar-IQ" sz="3600" dirty="0"/>
          </a:p>
        </p:txBody>
      </p:sp>
    </p:spTree>
    <p:extLst>
      <p:ext uri="{BB962C8B-B14F-4D97-AF65-F5344CB8AC3E}">
        <p14:creationId xmlns:p14="http://schemas.microsoft.com/office/powerpoint/2010/main" val="3692558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rtal circulation 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11465"/>
            <a:ext cx="6192688" cy="586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92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يجة بحث الصور عن ‪presystemic first-pass metabo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756084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2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42975"/>
            <a:ext cx="8568952" cy="5632311"/>
          </a:xfrm>
          <a:prstGeom prst="rect">
            <a:avLst/>
          </a:prstGeom>
        </p:spPr>
        <p:txBody>
          <a:bodyPr wrap="square">
            <a:spAutoFit/>
          </a:bodyPr>
          <a:lstStyle/>
          <a:p>
            <a:pPr marL="571500" indent="-571500" algn="l" rtl="0">
              <a:buFont typeface="Wingdings" pitchFamily="2" charset="2"/>
              <a:buChar char="v"/>
            </a:pPr>
            <a:r>
              <a:rPr lang="en-US" sz="3600" b="1" dirty="0"/>
              <a:t>Low:</a:t>
            </a:r>
            <a:r>
              <a:rPr lang="en-US" sz="3600" dirty="0"/>
              <a:t> </a:t>
            </a:r>
            <a:r>
              <a:rPr lang="en-US" sz="3600" b="1" dirty="0">
                <a:solidFill>
                  <a:srgbClr val="00B050"/>
                </a:solidFill>
              </a:rPr>
              <a:t>Theophylline, </a:t>
            </a:r>
            <a:r>
              <a:rPr lang="en-US" sz="3600" b="1" dirty="0" err="1">
                <a:solidFill>
                  <a:srgbClr val="00B050"/>
                </a:solidFill>
              </a:rPr>
              <a:t>Phenobarbitone</a:t>
            </a:r>
            <a:r>
              <a:rPr lang="en-US" sz="3600" b="1" dirty="0" smtClean="0">
                <a:solidFill>
                  <a:srgbClr val="00B050"/>
                </a:solidFill>
              </a:rPr>
              <a:t>.</a:t>
            </a:r>
          </a:p>
          <a:p>
            <a:pPr marL="571500" indent="-571500" algn="l" rtl="0">
              <a:buFont typeface="Wingdings" pitchFamily="2" charset="2"/>
              <a:buChar char="v"/>
            </a:pPr>
            <a:endParaRPr lang="en-US" sz="3600" dirty="0"/>
          </a:p>
          <a:p>
            <a:pPr marL="571500" indent="-571500" algn="l" rtl="0">
              <a:buFont typeface="Wingdings" pitchFamily="2" charset="2"/>
              <a:buChar char="v"/>
            </a:pPr>
            <a:r>
              <a:rPr lang="en-US" sz="3600" b="1" dirty="0"/>
              <a:t>Intermediate</a:t>
            </a:r>
            <a:r>
              <a:rPr lang="en-US" sz="3600" dirty="0"/>
              <a:t>: </a:t>
            </a:r>
            <a:r>
              <a:rPr lang="en-US" sz="3600" b="1" dirty="0" err="1">
                <a:solidFill>
                  <a:srgbClr val="00B0F0"/>
                </a:solidFill>
              </a:rPr>
              <a:t>aspirine</a:t>
            </a:r>
            <a:r>
              <a:rPr lang="en-US" sz="3600" b="1" dirty="0">
                <a:solidFill>
                  <a:srgbClr val="00B0F0"/>
                </a:solidFill>
              </a:rPr>
              <a:t>, </a:t>
            </a:r>
            <a:r>
              <a:rPr lang="en-US" sz="3600" b="1" dirty="0" err="1">
                <a:solidFill>
                  <a:srgbClr val="00B0F0"/>
                </a:solidFill>
              </a:rPr>
              <a:t>metoprolol</a:t>
            </a:r>
            <a:r>
              <a:rPr lang="en-US" sz="3600" b="1" dirty="0" smtClean="0">
                <a:solidFill>
                  <a:srgbClr val="00B0F0"/>
                </a:solidFill>
              </a:rPr>
              <a:t>.</a:t>
            </a:r>
          </a:p>
          <a:p>
            <a:pPr algn="l" rtl="0"/>
            <a:r>
              <a:rPr lang="en-US" sz="3600" dirty="0" smtClean="0"/>
              <a:t> </a:t>
            </a:r>
            <a:endParaRPr lang="en-US" sz="3600" dirty="0"/>
          </a:p>
          <a:p>
            <a:pPr marL="571500" indent="-571500" algn="l" rtl="0">
              <a:buFont typeface="Wingdings" pitchFamily="2" charset="2"/>
              <a:buChar char="v"/>
            </a:pPr>
            <a:r>
              <a:rPr lang="en-US" sz="3600" b="1" dirty="0"/>
              <a:t>High</a:t>
            </a:r>
            <a:r>
              <a:rPr lang="en-US" sz="3600" b="1" dirty="0" smtClean="0"/>
              <a:t>:</a:t>
            </a:r>
          </a:p>
          <a:p>
            <a:pPr marL="571500" indent="-571500" algn="l" rtl="0">
              <a:buFont typeface="Arial" pitchFamily="34" charset="0"/>
              <a:buChar char="•"/>
            </a:pPr>
            <a:r>
              <a:rPr lang="en-US" sz="3600" dirty="0" smtClean="0"/>
              <a:t> </a:t>
            </a:r>
            <a:r>
              <a:rPr lang="en-US" sz="3600" dirty="0"/>
              <a:t>given orally with high dose as , </a:t>
            </a:r>
            <a:r>
              <a:rPr lang="en-US" sz="3600" b="1" dirty="0">
                <a:solidFill>
                  <a:srgbClr val="C00000"/>
                </a:solidFill>
              </a:rPr>
              <a:t>Morphine, Salbutamol.</a:t>
            </a:r>
          </a:p>
          <a:p>
            <a:pPr marL="571500" indent="-571500" algn="l" rtl="0">
              <a:buFont typeface="Arial" pitchFamily="34" charset="0"/>
              <a:buChar char="•"/>
            </a:pPr>
            <a:r>
              <a:rPr lang="en-US" sz="3600" dirty="0"/>
              <a:t>Not given orally </a:t>
            </a:r>
            <a:r>
              <a:rPr lang="en-US" sz="3600" b="1" dirty="0">
                <a:solidFill>
                  <a:srgbClr val="FF0000"/>
                </a:solidFill>
              </a:rPr>
              <a:t>as </a:t>
            </a:r>
            <a:r>
              <a:rPr lang="en-US" sz="3600" b="1" dirty="0" smtClean="0">
                <a:solidFill>
                  <a:srgbClr val="FF0000"/>
                </a:solidFill>
              </a:rPr>
              <a:t>hydrocortisone, </a:t>
            </a:r>
            <a:r>
              <a:rPr lang="en-US" sz="3600" b="1" dirty="0" err="1" smtClean="0">
                <a:solidFill>
                  <a:srgbClr val="FF0000"/>
                </a:solidFill>
              </a:rPr>
              <a:t>lidocaine</a:t>
            </a:r>
            <a:r>
              <a:rPr lang="en-US" sz="3600" b="1" dirty="0">
                <a:solidFill>
                  <a:srgbClr val="FF0000"/>
                </a:solidFill>
              </a:rPr>
              <a:t>.</a:t>
            </a:r>
            <a:r>
              <a:rPr lang="en-US" sz="3600" dirty="0"/>
              <a:t> </a:t>
            </a:r>
          </a:p>
          <a:p>
            <a:pPr algn="l" rtl="0"/>
            <a:r>
              <a:rPr lang="en-US" sz="3600" dirty="0"/>
              <a:t> </a:t>
            </a:r>
          </a:p>
        </p:txBody>
      </p:sp>
    </p:spTree>
    <p:extLst>
      <p:ext uri="{BB962C8B-B14F-4D97-AF65-F5344CB8AC3E}">
        <p14:creationId xmlns:p14="http://schemas.microsoft.com/office/powerpoint/2010/main" val="1779811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1143000"/>
          </a:xfrm>
        </p:spPr>
        <p:txBody>
          <a:bodyPr>
            <a:normAutofit/>
          </a:bodyPr>
          <a:lstStyle/>
          <a:p>
            <a:r>
              <a:rPr lang="en-US" sz="5400" b="1" dirty="0" smtClean="0">
                <a:solidFill>
                  <a:srgbClr val="FF0000"/>
                </a:solidFill>
              </a:rPr>
              <a:t>Drug </a:t>
            </a:r>
            <a:r>
              <a:rPr lang="en-US" sz="5400" b="1" dirty="0">
                <a:solidFill>
                  <a:srgbClr val="FF0000"/>
                </a:solidFill>
              </a:rPr>
              <a:t>distribution</a:t>
            </a:r>
            <a:endParaRPr lang="ar-IQ" sz="5400" b="1" dirty="0">
              <a:solidFill>
                <a:srgbClr val="FF0000"/>
              </a:solidFill>
            </a:endParaRPr>
          </a:p>
        </p:txBody>
      </p:sp>
      <p:sp>
        <p:nvSpPr>
          <p:cNvPr id="3" name="عنصر نائب للمحتوى 2"/>
          <p:cNvSpPr>
            <a:spLocks noGrp="1"/>
          </p:cNvSpPr>
          <p:nvPr>
            <p:ph idx="1"/>
          </p:nvPr>
        </p:nvSpPr>
        <p:spPr>
          <a:xfrm>
            <a:off x="179512" y="836712"/>
            <a:ext cx="8821488" cy="5760640"/>
          </a:xfrm>
        </p:spPr>
        <p:txBody>
          <a:bodyPr>
            <a:noAutofit/>
          </a:bodyPr>
          <a:lstStyle/>
          <a:p>
            <a:pPr marL="0" indent="0" algn="just" rtl="0">
              <a:buNone/>
            </a:pPr>
            <a:endParaRPr lang="en-US" sz="3600" dirty="0" smtClean="0"/>
          </a:p>
          <a:p>
            <a:pPr marL="0" indent="0" algn="just" rtl="0">
              <a:buNone/>
            </a:pPr>
            <a:r>
              <a:rPr lang="en-US" sz="3600" dirty="0" smtClean="0"/>
              <a:t>Is drug movement from the </a:t>
            </a:r>
            <a:r>
              <a:rPr lang="en-US" sz="3600" b="1" dirty="0">
                <a:solidFill>
                  <a:srgbClr val="0070C0"/>
                </a:solidFill>
              </a:rPr>
              <a:t>bloodstream</a:t>
            </a:r>
            <a:r>
              <a:rPr lang="en-US" sz="3600" dirty="0"/>
              <a:t> </a:t>
            </a:r>
            <a:r>
              <a:rPr lang="en-US" sz="3600" dirty="0" smtClean="0"/>
              <a:t>to the </a:t>
            </a:r>
            <a:r>
              <a:rPr lang="en-US" sz="3600" b="1" dirty="0" err="1">
                <a:solidFill>
                  <a:srgbClr val="0070C0"/>
                </a:solidFill>
              </a:rPr>
              <a:t>interstitium</a:t>
            </a:r>
            <a:r>
              <a:rPr lang="en-US" sz="3600" b="1" dirty="0">
                <a:solidFill>
                  <a:srgbClr val="0070C0"/>
                </a:solidFill>
              </a:rPr>
              <a:t> (extracellular fluid) and the </a:t>
            </a:r>
            <a:r>
              <a:rPr lang="en-US" sz="3600" b="1" dirty="0" smtClean="0">
                <a:solidFill>
                  <a:srgbClr val="0070C0"/>
                </a:solidFill>
              </a:rPr>
              <a:t>tissues</a:t>
            </a:r>
            <a:r>
              <a:rPr lang="en-US" sz="3600" dirty="0" smtClean="0"/>
              <a:t>. depends on:</a:t>
            </a:r>
          </a:p>
          <a:p>
            <a:pPr algn="just" rtl="0">
              <a:buFont typeface="Wingdings" pitchFamily="2" charset="2"/>
              <a:buChar char="Ø"/>
            </a:pPr>
            <a:r>
              <a:rPr lang="en-US" sz="3600" dirty="0" smtClean="0"/>
              <a:t> </a:t>
            </a:r>
            <a:r>
              <a:rPr lang="en-US" sz="3600" b="1" dirty="0" smtClean="0">
                <a:solidFill>
                  <a:srgbClr val="00B050"/>
                </a:solidFill>
              </a:rPr>
              <a:t>cardiac output and local </a:t>
            </a:r>
            <a:r>
              <a:rPr lang="en-US" sz="3600" b="1" dirty="0">
                <a:solidFill>
                  <a:srgbClr val="00B050"/>
                </a:solidFill>
              </a:rPr>
              <a:t>blood </a:t>
            </a:r>
            <a:r>
              <a:rPr lang="en-US" sz="3600" b="1" dirty="0" smtClean="0">
                <a:solidFill>
                  <a:srgbClr val="00B050"/>
                </a:solidFill>
              </a:rPr>
              <a:t>flow. </a:t>
            </a:r>
          </a:p>
          <a:p>
            <a:pPr algn="just" rtl="0">
              <a:buFont typeface="Wingdings" pitchFamily="2" charset="2"/>
              <a:buChar char="Ø"/>
            </a:pPr>
            <a:r>
              <a:rPr lang="en-US" sz="3600" b="1" dirty="0" smtClean="0">
                <a:solidFill>
                  <a:srgbClr val="00B050"/>
                </a:solidFill>
              </a:rPr>
              <a:t>capillary permeability.         </a:t>
            </a:r>
          </a:p>
          <a:p>
            <a:pPr algn="just" rtl="0">
              <a:buFont typeface="Wingdings" pitchFamily="2" charset="2"/>
              <a:buChar char="Ø"/>
            </a:pPr>
            <a:r>
              <a:rPr lang="en-US" sz="3600" b="1" dirty="0">
                <a:solidFill>
                  <a:srgbClr val="00B050"/>
                </a:solidFill>
              </a:rPr>
              <a:t>drug binding </a:t>
            </a:r>
            <a:r>
              <a:rPr lang="en-US" sz="3600" b="1" dirty="0" smtClean="0">
                <a:solidFill>
                  <a:srgbClr val="00B050"/>
                </a:solidFill>
              </a:rPr>
              <a:t>to </a:t>
            </a:r>
            <a:r>
              <a:rPr lang="en-US" sz="3600" b="1" dirty="0">
                <a:solidFill>
                  <a:srgbClr val="00B050"/>
                </a:solidFill>
              </a:rPr>
              <a:t>plasma and tissue </a:t>
            </a:r>
            <a:r>
              <a:rPr lang="en-US" sz="3600" b="1" dirty="0" smtClean="0">
                <a:solidFill>
                  <a:srgbClr val="00B050"/>
                </a:solidFill>
              </a:rPr>
              <a:t>proteins. </a:t>
            </a:r>
          </a:p>
          <a:p>
            <a:pPr algn="just" rtl="0">
              <a:buFont typeface="Wingdings" pitchFamily="2" charset="2"/>
              <a:buChar char="Ø"/>
            </a:pPr>
            <a:r>
              <a:rPr lang="en-US" sz="3600" b="1" dirty="0" smtClean="0">
                <a:solidFill>
                  <a:srgbClr val="00B050"/>
                </a:solidFill>
              </a:rPr>
              <a:t>the </a:t>
            </a:r>
            <a:r>
              <a:rPr lang="en-US" sz="3600" b="1" dirty="0">
                <a:solidFill>
                  <a:srgbClr val="00B050"/>
                </a:solidFill>
              </a:rPr>
              <a:t>relative </a:t>
            </a:r>
            <a:r>
              <a:rPr lang="en-US" sz="3600" b="1" dirty="0" err="1">
                <a:solidFill>
                  <a:srgbClr val="00B050"/>
                </a:solidFill>
              </a:rPr>
              <a:t>lipophilicity</a:t>
            </a:r>
            <a:r>
              <a:rPr lang="en-US" sz="3600" b="1" dirty="0">
                <a:solidFill>
                  <a:srgbClr val="00B050"/>
                </a:solidFill>
              </a:rPr>
              <a:t> of the drug. </a:t>
            </a:r>
          </a:p>
          <a:p>
            <a:pPr algn="just"/>
            <a:endParaRPr lang="ar-IQ" sz="3600" dirty="0"/>
          </a:p>
        </p:txBody>
      </p:sp>
    </p:spTree>
    <p:extLst>
      <p:ext uri="{BB962C8B-B14F-4D97-AF65-F5344CB8AC3E}">
        <p14:creationId xmlns:p14="http://schemas.microsoft.com/office/powerpoint/2010/main" val="2479159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627653"/>
            <a:ext cx="8928992" cy="5755422"/>
          </a:xfrm>
          <a:prstGeom prst="rect">
            <a:avLst/>
          </a:prstGeom>
        </p:spPr>
        <p:txBody>
          <a:bodyPr wrap="square">
            <a:spAutoFit/>
          </a:bodyPr>
          <a:lstStyle/>
          <a:p>
            <a:pPr marL="514350" indent="-514350" algn="ctr" rtl="0">
              <a:buAutoNum type="alphaUcPeriod"/>
            </a:pPr>
            <a:r>
              <a:rPr lang="en-US" sz="4400" b="1" dirty="0" smtClean="0">
                <a:solidFill>
                  <a:srgbClr val="C00000"/>
                </a:solidFill>
              </a:rPr>
              <a:t>Blood </a:t>
            </a:r>
            <a:r>
              <a:rPr lang="en-US" sz="4400" b="1" dirty="0">
                <a:solidFill>
                  <a:srgbClr val="C00000"/>
                </a:solidFill>
              </a:rPr>
              <a:t>flow:</a:t>
            </a:r>
            <a:r>
              <a:rPr lang="en-US" sz="4400" dirty="0">
                <a:solidFill>
                  <a:srgbClr val="C00000"/>
                </a:solidFill>
              </a:rPr>
              <a:t> </a:t>
            </a:r>
          </a:p>
          <a:p>
            <a:pPr marL="571500" indent="-571500" algn="just" rtl="0">
              <a:buFont typeface="Wingdings" pitchFamily="2" charset="2"/>
              <a:buChar char="v"/>
            </a:pPr>
            <a:r>
              <a:rPr lang="en-US" sz="3600" b="1" dirty="0" smtClean="0">
                <a:solidFill>
                  <a:srgbClr val="00B050"/>
                </a:solidFill>
              </a:rPr>
              <a:t>brain</a:t>
            </a:r>
            <a:r>
              <a:rPr lang="en-US" sz="3600" b="1" dirty="0">
                <a:solidFill>
                  <a:srgbClr val="00B050"/>
                </a:solidFill>
              </a:rPr>
              <a:t>, liver, and </a:t>
            </a:r>
            <a:r>
              <a:rPr lang="en-US" sz="3600" b="1" dirty="0" smtClean="0">
                <a:solidFill>
                  <a:srgbClr val="00B050"/>
                </a:solidFill>
              </a:rPr>
              <a:t>kidney </a:t>
            </a:r>
            <a:r>
              <a:rPr lang="en-US" sz="3600" dirty="0" smtClean="0"/>
              <a:t>greater </a:t>
            </a:r>
            <a:r>
              <a:rPr lang="en-US" sz="3600" dirty="0"/>
              <a:t>than that to the </a:t>
            </a:r>
            <a:r>
              <a:rPr lang="en-US" sz="3600" b="1" dirty="0">
                <a:solidFill>
                  <a:srgbClr val="0070C0"/>
                </a:solidFill>
              </a:rPr>
              <a:t>skeletal muscles</a:t>
            </a:r>
            <a:r>
              <a:rPr lang="en-US" sz="3600" dirty="0"/>
              <a:t>. </a:t>
            </a:r>
            <a:r>
              <a:rPr lang="en-US" sz="3600" b="1" dirty="0">
                <a:solidFill>
                  <a:srgbClr val="FF0000"/>
                </a:solidFill>
              </a:rPr>
              <a:t>Adipose tissue, skin, and viscera</a:t>
            </a:r>
            <a:r>
              <a:rPr lang="en-US" sz="3600" dirty="0"/>
              <a:t> have still lower rates of blood </a:t>
            </a:r>
            <a:r>
              <a:rPr lang="en-US" sz="3600" dirty="0" smtClean="0"/>
              <a:t>flow.</a:t>
            </a:r>
          </a:p>
          <a:p>
            <a:pPr algn="just" rtl="0"/>
            <a:endParaRPr lang="en-US" sz="3600" dirty="0" smtClean="0"/>
          </a:p>
          <a:p>
            <a:pPr marL="571500" indent="-571500" algn="just" rtl="0">
              <a:buFont typeface="Wingdings" pitchFamily="2" charset="2"/>
              <a:buChar char="v"/>
            </a:pPr>
            <a:r>
              <a:rPr lang="en-US" sz="3600" dirty="0" smtClean="0"/>
              <a:t> </a:t>
            </a:r>
            <a:r>
              <a:rPr lang="en-US" sz="3600" b="1" dirty="0">
                <a:solidFill>
                  <a:srgbClr val="FF0000"/>
                </a:solidFill>
              </a:rPr>
              <a:t>High blood flow, together with high </a:t>
            </a:r>
            <a:r>
              <a:rPr lang="en-US" sz="3600" b="1" dirty="0" err="1">
                <a:solidFill>
                  <a:srgbClr val="FF0000"/>
                </a:solidFill>
              </a:rPr>
              <a:t>lipophilicity</a:t>
            </a:r>
            <a:r>
              <a:rPr lang="en-US" sz="3600" b="1" dirty="0">
                <a:solidFill>
                  <a:srgbClr val="FF0000"/>
                </a:solidFill>
              </a:rPr>
              <a:t> of </a:t>
            </a:r>
            <a:r>
              <a:rPr lang="en-US" sz="3600" b="1" i="1" dirty="0" err="1">
                <a:solidFill>
                  <a:srgbClr val="FF0000"/>
                </a:solidFill>
              </a:rPr>
              <a:t>propofol</a:t>
            </a:r>
            <a:r>
              <a:rPr lang="en-US" sz="3600" i="1" dirty="0"/>
              <a:t>, </a:t>
            </a:r>
            <a:r>
              <a:rPr lang="en-US" sz="3600" dirty="0"/>
              <a:t>permits rapid distribution into the </a:t>
            </a:r>
            <a:r>
              <a:rPr lang="en-US" sz="3600" b="1" dirty="0">
                <a:solidFill>
                  <a:srgbClr val="00B050"/>
                </a:solidFill>
              </a:rPr>
              <a:t>CNS</a:t>
            </a:r>
            <a:r>
              <a:rPr lang="en-US" sz="3600" dirty="0"/>
              <a:t> and produces anesthesia. </a:t>
            </a:r>
          </a:p>
        </p:txBody>
      </p:sp>
    </p:spTree>
    <p:extLst>
      <p:ext uri="{BB962C8B-B14F-4D97-AF65-F5344CB8AC3E}">
        <p14:creationId xmlns:p14="http://schemas.microsoft.com/office/powerpoint/2010/main" val="1002438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476672"/>
            <a:ext cx="8964488" cy="6093976"/>
          </a:xfrm>
          <a:prstGeom prst="rect">
            <a:avLst/>
          </a:prstGeom>
        </p:spPr>
        <p:txBody>
          <a:bodyPr wrap="square">
            <a:spAutoFit/>
          </a:bodyPr>
          <a:lstStyle/>
          <a:p>
            <a:pPr algn="ctr" rtl="0"/>
            <a:r>
              <a:rPr lang="en-US" sz="4800" b="1" dirty="0">
                <a:solidFill>
                  <a:srgbClr val="C00000"/>
                </a:solidFill>
              </a:rPr>
              <a:t>B. Capillary permeability</a:t>
            </a:r>
            <a:r>
              <a:rPr lang="en-US" sz="4800" b="1" dirty="0" smtClean="0">
                <a:solidFill>
                  <a:srgbClr val="C00000"/>
                </a:solidFill>
              </a:rPr>
              <a:t>:</a:t>
            </a:r>
            <a:r>
              <a:rPr lang="en-US" sz="4800" dirty="0" smtClean="0">
                <a:solidFill>
                  <a:srgbClr val="C00000"/>
                </a:solidFill>
              </a:rPr>
              <a:t> </a:t>
            </a:r>
          </a:p>
          <a:p>
            <a:pPr marL="571500" indent="-571500" algn="just" rtl="0">
              <a:buFont typeface="Wingdings" pitchFamily="2" charset="2"/>
              <a:buChar char="Ø"/>
            </a:pPr>
            <a:r>
              <a:rPr lang="en-US" sz="3600" dirty="0" smtClean="0"/>
              <a:t>In </a:t>
            </a:r>
            <a:r>
              <a:rPr lang="en-US" sz="3600" dirty="0"/>
              <a:t>the </a:t>
            </a:r>
            <a:r>
              <a:rPr lang="en-US" sz="3600" b="1" dirty="0">
                <a:solidFill>
                  <a:srgbClr val="0070C0"/>
                </a:solidFill>
              </a:rPr>
              <a:t>liver</a:t>
            </a:r>
            <a:r>
              <a:rPr lang="en-US" sz="3600" dirty="0">
                <a:solidFill>
                  <a:srgbClr val="0070C0"/>
                </a:solidFill>
              </a:rPr>
              <a:t> </a:t>
            </a:r>
            <a:r>
              <a:rPr lang="en-US" sz="3600" dirty="0"/>
              <a:t>and </a:t>
            </a:r>
            <a:r>
              <a:rPr lang="en-US" sz="3600" b="1" dirty="0">
                <a:solidFill>
                  <a:srgbClr val="0070C0"/>
                </a:solidFill>
              </a:rPr>
              <a:t>spleen</a:t>
            </a:r>
            <a:r>
              <a:rPr lang="en-US" sz="3600" dirty="0"/>
              <a:t>, </a:t>
            </a:r>
            <a:r>
              <a:rPr lang="en-US" sz="3600" b="1" dirty="0">
                <a:solidFill>
                  <a:srgbClr val="00B050"/>
                </a:solidFill>
              </a:rPr>
              <a:t>slit junctions </a:t>
            </a:r>
            <a:r>
              <a:rPr lang="en-US" sz="3600" dirty="0"/>
              <a:t>between Capillary endothelial cells  permit passage of  even large plasma proteins</a:t>
            </a:r>
            <a:r>
              <a:rPr lang="en-US" sz="3600" dirty="0" smtClean="0"/>
              <a:t>.</a:t>
            </a:r>
          </a:p>
          <a:p>
            <a:pPr algn="just" rtl="0"/>
            <a:endParaRPr lang="en-US" sz="3600" dirty="0" smtClean="0"/>
          </a:p>
          <a:p>
            <a:pPr marL="571500" indent="-571500" algn="just" rtl="0">
              <a:buFont typeface="Wingdings" pitchFamily="2" charset="2"/>
              <a:buChar char="Ø"/>
            </a:pPr>
            <a:r>
              <a:rPr lang="en-US" sz="3600" dirty="0" smtClean="0"/>
              <a:t> </a:t>
            </a:r>
            <a:r>
              <a:rPr lang="en-US" sz="3600" dirty="0"/>
              <a:t>In the </a:t>
            </a:r>
            <a:r>
              <a:rPr lang="en-US" sz="3600" dirty="0" smtClean="0"/>
              <a:t>brain capillary endothelium there </a:t>
            </a:r>
            <a:r>
              <a:rPr lang="en-US" sz="3600" dirty="0"/>
              <a:t>are </a:t>
            </a:r>
            <a:r>
              <a:rPr lang="en-US" sz="3600" b="1" dirty="0">
                <a:solidFill>
                  <a:srgbClr val="00B050"/>
                </a:solidFill>
              </a:rPr>
              <a:t>no slit junctions</a:t>
            </a:r>
            <a:r>
              <a:rPr lang="en-US" sz="3600" dirty="0"/>
              <a:t>. To enter the brain, drugs must pass through the endothelial cells of the </a:t>
            </a:r>
            <a:r>
              <a:rPr lang="en-US" sz="3600" dirty="0" smtClean="0"/>
              <a:t>CNS capillaries </a:t>
            </a:r>
            <a:r>
              <a:rPr lang="en-US" sz="3600" dirty="0"/>
              <a:t>or be actively transported. </a:t>
            </a:r>
            <a:endParaRPr lang="en-US" sz="3600" dirty="0" smtClean="0"/>
          </a:p>
          <a:p>
            <a:pPr marL="571500" indent="-571500" algn="just" rtl="0">
              <a:buFont typeface="Wingdings" pitchFamily="2" charset="2"/>
              <a:buChar char="Ø"/>
            </a:pPr>
            <a:endParaRPr lang="en-US" dirty="0"/>
          </a:p>
        </p:txBody>
      </p:sp>
    </p:spTree>
    <p:extLst>
      <p:ext uri="{BB962C8B-B14F-4D97-AF65-F5344CB8AC3E}">
        <p14:creationId xmlns:p14="http://schemas.microsoft.com/office/powerpoint/2010/main" val="2463138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4032448"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3888432"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31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700808"/>
            <a:ext cx="8928992" cy="4524315"/>
          </a:xfrm>
          <a:prstGeom prst="rect">
            <a:avLst/>
          </a:prstGeom>
        </p:spPr>
        <p:txBody>
          <a:bodyPr wrap="square">
            <a:spAutoFit/>
          </a:bodyPr>
          <a:lstStyle/>
          <a:p>
            <a:pPr marL="571500" indent="-571500" algn="just" rtl="0">
              <a:buFont typeface="Wingdings" pitchFamily="2" charset="2"/>
              <a:buChar char="Ø"/>
            </a:pPr>
            <a:r>
              <a:rPr lang="en-US" sz="3600" b="1" dirty="0">
                <a:solidFill>
                  <a:srgbClr val="00B050"/>
                </a:solidFill>
              </a:rPr>
              <a:t>Lipid-soluble drugs </a:t>
            </a:r>
            <a:r>
              <a:rPr lang="en-US" sz="3600" dirty="0"/>
              <a:t>readily penetrate the CNS because they dissolve in the endothelial cell membrane. </a:t>
            </a:r>
            <a:endParaRPr lang="en-US" sz="3600" dirty="0" smtClean="0"/>
          </a:p>
          <a:p>
            <a:pPr algn="just" rtl="0"/>
            <a:endParaRPr lang="en-US" sz="3600" dirty="0" smtClean="0"/>
          </a:p>
          <a:p>
            <a:pPr marL="571500" indent="-571500" algn="just" rtl="0">
              <a:buFont typeface="Wingdings" pitchFamily="2" charset="2"/>
              <a:buChar char="Ø"/>
            </a:pPr>
            <a:r>
              <a:rPr lang="en-US" sz="3600" b="1" dirty="0" smtClean="0">
                <a:solidFill>
                  <a:srgbClr val="FF0000"/>
                </a:solidFill>
              </a:rPr>
              <a:t>Ionized </a:t>
            </a:r>
            <a:r>
              <a:rPr lang="en-US" sz="3600" b="1" dirty="0">
                <a:solidFill>
                  <a:srgbClr val="FF0000"/>
                </a:solidFill>
              </a:rPr>
              <a:t>or polar drugs </a:t>
            </a:r>
            <a:r>
              <a:rPr lang="en-US" sz="3600" dirty="0"/>
              <a:t>generally fail to enter the CNS because they cannot pass through the endothelial</a:t>
            </a:r>
            <a:r>
              <a:rPr lang="en-US" sz="3600" b="1" dirty="0"/>
              <a:t> </a:t>
            </a:r>
            <a:r>
              <a:rPr lang="en-US" sz="3600" dirty="0"/>
              <a:t>cells that have no slit junctions. </a:t>
            </a:r>
          </a:p>
        </p:txBody>
      </p:sp>
    </p:spTree>
    <p:extLst>
      <p:ext uri="{BB962C8B-B14F-4D97-AF65-F5344CB8AC3E}">
        <p14:creationId xmlns:p14="http://schemas.microsoft.com/office/powerpoint/2010/main" val="562995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510927"/>
            <a:ext cx="8856984" cy="5632311"/>
          </a:xfrm>
          <a:prstGeom prst="rect">
            <a:avLst/>
          </a:prstGeom>
        </p:spPr>
        <p:txBody>
          <a:bodyPr wrap="square">
            <a:spAutoFit/>
          </a:bodyPr>
          <a:lstStyle/>
          <a:p>
            <a:pPr lvl="0" algn="justLow" rtl="0" fontAlgn="base">
              <a:spcBef>
                <a:spcPct val="0"/>
              </a:spcBef>
              <a:spcAft>
                <a:spcPct val="0"/>
              </a:spcAft>
            </a:pPr>
            <a:r>
              <a:rPr lang="en-US" sz="3600" b="1" dirty="0">
                <a:solidFill>
                  <a:srgbClr val="FF0000"/>
                </a:solidFill>
                <a:latin typeface="Gisha" pitchFamily="34" charset="-79"/>
                <a:ea typeface="Calibri" pitchFamily="34" charset="0"/>
                <a:cs typeface="Gisha" pitchFamily="34" charset="-79"/>
              </a:rPr>
              <a:t>Binding of drugs to plasma proteins and tissues</a:t>
            </a:r>
            <a:r>
              <a:rPr lang="en-US" sz="3600" b="1" dirty="0" smtClean="0">
                <a:solidFill>
                  <a:srgbClr val="FF0000"/>
                </a:solidFill>
                <a:latin typeface="Gisha" pitchFamily="34" charset="-79"/>
                <a:ea typeface="Calibri" pitchFamily="34" charset="0"/>
                <a:cs typeface="Gisha" pitchFamily="34" charset="-79"/>
              </a:rPr>
              <a:t>:</a:t>
            </a:r>
          </a:p>
          <a:p>
            <a:pPr lvl="0" algn="justLow" rtl="0" fontAlgn="base">
              <a:spcBef>
                <a:spcPct val="0"/>
              </a:spcBef>
              <a:spcAft>
                <a:spcPct val="0"/>
              </a:spcAft>
            </a:pPr>
            <a:endParaRPr lang="en-US" sz="3600" b="1" dirty="0">
              <a:solidFill>
                <a:srgbClr val="FF0000"/>
              </a:solidFill>
              <a:latin typeface="Arial" pitchFamily="34" charset="0"/>
              <a:cs typeface="Arial" pitchFamily="34" charset="0"/>
            </a:endParaRPr>
          </a:p>
          <a:p>
            <a:pPr marL="342900" lvl="0" indent="-342900" algn="justLow" rtl="0" eaLnBrk="0" fontAlgn="base" hangingPunct="0">
              <a:spcBef>
                <a:spcPct val="0"/>
              </a:spcBef>
              <a:spcAft>
                <a:spcPct val="0"/>
              </a:spcAft>
              <a:buFontTx/>
              <a:buAutoNum type="arabicPeriod"/>
            </a:pPr>
            <a:r>
              <a:rPr lang="en-US" sz="3600" b="1" dirty="0">
                <a:solidFill>
                  <a:srgbClr val="0070C0"/>
                </a:solidFill>
                <a:latin typeface="Times New Roman" pitchFamily="18" charset="0"/>
                <a:ea typeface="Calibri" pitchFamily="34" charset="0"/>
                <a:cs typeface="Times New Roman" pitchFamily="18" charset="0"/>
              </a:rPr>
              <a:t>Binding to plasma proteins: </a:t>
            </a:r>
          </a:p>
          <a:p>
            <a:pPr marL="571500" lvl="0" indent="-571500" algn="justLow" rtl="0" eaLnBrk="0" fontAlgn="base" hangingPunct="0">
              <a:spcBef>
                <a:spcPct val="0"/>
              </a:spcBef>
              <a:spcAft>
                <a:spcPct val="0"/>
              </a:spcAft>
              <a:buFont typeface="Wingdings" pitchFamily="2" charset="2"/>
              <a:buChar char="Ø"/>
            </a:pPr>
            <a:r>
              <a:rPr lang="en-US" sz="3600" dirty="0" smtClean="0">
                <a:latin typeface="Times New Roman" pitchFamily="18" charset="0"/>
                <a:ea typeface="Calibri" pitchFamily="34" charset="0"/>
                <a:cs typeface="Times New Roman" pitchFamily="18" charset="0"/>
              </a:rPr>
              <a:t>binding </a:t>
            </a:r>
            <a:r>
              <a:rPr lang="en-US" sz="3600" dirty="0">
                <a:latin typeface="Times New Roman" pitchFamily="18" charset="0"/>
                <a:ea typeface="Calibri" pitchFamily="34" charset="0"/>
                <a:cs typeface="Times New Roman" pitchFamily="18" charset="0"/>
              </a:rPr>
              <a:t>to plasma proteins sequesters drugs in a </a:t>
            </a:r>
            <a:r>
              <a:rPr lang="en-US" sz="3600" dirty="0" err="1">
                <a:latin typeface="Times New Roman" pitchFamily="18" charset="0"/>
                <a:ea typeface="Calibri" pitchFamily="34" charset="0"/>
                <a:cs typeface="Times New Roman" pitchFamily="18" charset="0"/>
              </a:rPr>
              <a:t>nondiffusible</a:t>
            </a:r>
            <a:r>
              <a:rPr lang="en-US" sz="3600" dirty="0">
                <a:latin typeface="Times New Roman" pitchFamily="18" charset="0"/>
                <a:ea typeface="Calibri" pitchFamily="34" charset="0"/>
                <a:cs typeface="Times New Roman" pitchFamily="18" charset="0"/>
              </a:rPr>
              <a:t> form and slows their transfer out of the </a:t>
            </a:r>
            <a:r>
              <a:rPr lang="en-US" sz="3600" b="1" dirty="0">
                <a:solidFill>
                  <a:srgbClr val="00B050"/>
                </a:solidFill>
                <a:latin typeface="Times New Roman" pitchFamily="18" charset="0"/>
                <a:ea typeface="Calibri" pitchFamily="34" charset="0"/>
                <a:cs typeface="Times New Roman" pitchFamily="18" charset="0"/>
              </a:rPr>
              <a:t>vascular compartment</a:t>
            </a:r>
            <a:r>
              <a:rPr lang="en-US" sz="3600" dirty="0" smtClean="0">
                <a:latin typeface="Times New Roman" pitchFamily="18" charset="0"/>
                <a:ea typeface="Calibri" pitchFamily="34" charset="0"/>
                <a:cs typeface="Times New Roman" pitchFamily="18" charset="0"/>
              </a:rPr>
              <a:t>.</a:t>
            </a:r>
          </a:p>
          <a:p>
            <a:pPr lvl="0" algn="justLow" rtl="0" eaLnBrk="0" fontAlgn="base" hangingPunct="0">
              <a:spcBef>
                <a:spcPct val="0"/>
              </a:spcBef>
              <a:spcAft>
                <a:spcPct val="0"/>
              </a:spcAft>
            </a:pPr>
            <a:r>
              <a:rPr lang="en-US" sz="3600" dirty="0" smtClean="0">
                <a:latin typeface="Times New Roman" pitchFamily="18" charset="0"/>
                <a:ea typeface="Calibri" pitchFamily="34" charset="0"/>
                <a:cs typeface="Times New Roman" pitchFamily="18" charset="0"/>
              </a:rPr>
              <a:t> </a:t>
            </a:r>
            <a:endParaRPr lang="en-US" sz="3600" dirty="0">
              <a:latin typeface="Times New Roman" pitchFamily="18" charset="0"/>
              <a:ea typeface="Calibri" pitchFamily="34" charset="0"/>
              <a:cs typeface="Times New Roman" pitchFamily="18" charset="0"/>
            </a:endParaRPr>
          </a:p>
          <a:p>
            <a:pPr marL="571500" lvl="0" indent="-571500" algn="justLow" rtl="0" eaLnBrk="0" fontAlgn="base" hangingPunct="0">
              <a:spcBef>
                <a:spcPct val="0"/>
              </a:spcBef>
              <a:spcAft>
                <a:spcPct val="0"/>
              </a:spcAft>
              <a:buFont typeface="Wingdings" pitchFamily="2" charset="2"/>
              <a:buChar char="Ø"/>
            </a:pPr>
            <a:r>
              <a:rPr lang="en-US" sz="3600" b="1" dirty="0">
                <a:solidFill>
                  <a:srgbClr val="00B050"/>
                </a:solidFill>
                <a:latin typeface="Times New Roman" pitchFamily="18" charset="0"/>
                <a:ea typeface="Calibri" pitchFamily="34" charset="0"/>
                <a:cs typeface="Times New Roman" pitchFamily="18" charset="0"/>
              </a:rPr>
              <a:t>Albumin</a:t>
            </a:r>
            <a:r>
              <a:rPr lang="en-US" sz="3600" dirty="0">
                <a:latin typeface="Times New Roman" pitchFamily="18" charset="0"/>
                <a:ea typeface="Calibri" pitchFamily="34" charset="0"/>
                <a:cs typeface="Times New Roman" pitchFamily="18" charset="0"/>
              </a:rPr>
              <a:t> is the major </a:t>
            </a:r>
            <a:r>
              <a:rPr lang="en-US" sz="3600" b="1" dirty="0">
                <a:solidFill>
                  <a:srgbClr val="00B050"/>
                </a:solidFill>
                <a:latin typeface="Times New Roman" pitchFamily="18" charset="0"/>
                <a:ea typeface="Calibri" pitchFamily="34" charset="0"/>
                <a:cs typeface="Times New Roman" pitchFamily="18" charset="0"/>
              </a:rPr>
              <a:t>drug-binding protein</a:t>
            </a:r>
            <a:r>
              <a:rPr lang="en-US" sz="3600" dirty="0">
                <a:latin typeface="Times New Roman" pitchFamily="18" charset="0"/>
                <a:ea typeface="Calibri" pitchFamily="34" charset="0"/>
                <a:cs typeface="Times New Roman" pitchFamily="18" charset="0"/>
              </a:rPr>
              <a:t> and may act as a drug </a:t>
            </a:r>
            <a:r>
              <a:rPr lang="en-US" sz="3600" dirty="0" smtClean="0">
                <a:latin typeface="Times New Roman" pitchFamily="18" charset="0"/>
                <a:ea typeface="Calibri" pitchFamily="34" charset="0"/>
                <a:cs typeface="Times New Roman" pitchFamily="18" charset="0"/>
              </a:rPr>
              <a:t>reservoir.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24747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79512" y="-863035"/>
            <a:ext cx="8856984"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2. Binding to tissue proteins:</a:t>
            </a:r>
            <a:r>
              <a:rPr kumimoji="0" lang="en-US" sz="40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a:t>
            </a:r>
          </a:p>
          <a:p>
            <a:pPr marL="571500" marR="0" lvl="0" indent="-57150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accumulation in tissues, lead to higher conc. in tissues than in the extracellular fluid and blood. </a:t>
            </a:r>
          </a:p>
          <a:p>
            <a:pPr marL="571500" marR="0" lvl="0" indent="-57150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Tissue serve as a major source of the drug and </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prolong its actions</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cause local drug toxicity</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571500" marR="0" lvl="0" indent="-57150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acrolein</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themetabolite</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3600" b="1"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cyclophosphamide</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cause hemorrhagic cystitis because it accumulates in the bladder.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كائن 5"/>
          <p:cNvGraphicFramePr>
            <a:graphicFrameLocks noChangeAspect="1"/>
          </p:cNvGraphicFramePr>
          <p:nvPr>
            <p:extLst>
              <p:ext uri="{D42A27DB-BD31-4B8C-83A1-F6EECF244321}">
                <p14:modId xmlns:p14="http://schemas.microsoft.com/office/powerpoint/2010/main" val="2889560800"/>
              </p:ext>
            </p:extLst>
          </p:nvPr>
        </p:nvGraphicFramePr>
        <p:xfrm>
          <a:off x="5148064" y="1034256"/>
          <a:ext cx="174625" cy="236538"/>
        </p:xfrm>
        <a:graphic>
          <a:graphicData uri="http://schemas.openxmlformats.org/presentationml/2006/ole">
            <mc:AlternateContent xmlns:mc="http://schemas.openxmlformats.org/markup-compatibility/2006">
              <mc:Choice xmlns:v="urn:schemas-microsoft-com:vml" Requires="v">
                <p:oleObj spid="_x0000_s1058" name="معادلة" r:id="rId3" imgW="177646" imgH="228402" progId="Equation.3">
                  <p:embed/>
                </p:oleObj>
              </mc:Choice>
              <mc:Fallback>
                <p:oleObj name="معادلة" r:id="rId3" imgW="177646" imgH="2284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034256"/>
                        <a:ext cx="174625"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5291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380832"/>
            <a:ext cx="8856984" cy="3416320"/>
          </a:xfrm>
          <a:prstGeom prst="rect">
            <a:avLst/>
          </a:prstGeom>
        </p:spPr>
        <p:txBody>
          <a:bodyPr wrap="square">
            <a:spAutoFit/>
          </a:bodyPr>
          <a:lstStyle/>
          <a:p>
            <a:pPr algn="just" rtl="0"/>
            <a:r>
              <a:rPr lang="en-US" sz="3600" b="1" dirty="0">
                <a:solidFill>
                  <a:srgbClr val="0070C0"/>
                </a:solidFill>
              </a:rPr>
              <a:t>Metabolism: </a:t>
            </a:r>
            <a:r>
              <a:rPr lang="en-US" sz="3600" b="1" dirty="0"/>
              <a:t>the drug may be </a:t>
            </a:r>
            <a:r>
              <a:rPr lang="en-US" sz="3600" b="1" dirty="0" err="1"/>
              <a:t>biotransformed</a:t>
            </a:r>
            <a:r>
              <a:rPr lang="en-US" sz="3600" b="1" dirty="0"/>
              <a:t> by metabolism by the liver or other tissues</a:t>
            </a:r>
            <a:r>
              <a:rPr lang="en-US" sz="3600" b="1" dirty="0" smtClean="0"/>
              <a:t>.</a:t>
            </a:r>
          </a:p>
          <a:p>
            <a:pPr algn="just" rtl="0"/>
            <a:endParaRPr lang="en-US" sz="3600" b="1" dirty="0"/>
          </a:p>
          <a:p>
            <a:pPr algn="just" rtl="0"/>
            <a:r>
              <a:rPr lang="en-US" sz="3600" b="1" dirty="0">
                <a:solidFill>
                  <a:srgbClr val="0070C0"/>
                </a:solidFill>
              </a:rPr>
              <a:t>Elimination: </a:t>
            </a:r>
            <a:r>
              <a:rPr lang="en-US" sz="3600" b="1" dirty="0"/>
              <a:t>the drug and its metabolites are eliminated from the body in urine, bile, or feces.</a:t>
            </a:r>
            <a:endParaRPr lang="ar-IQ" sz="3600" b="1" dirty="0"/>
          </a:p>
        </p:txBody>
      </p:sp>
    </p:spTree>
    <p:extLst>
      <p:ext uri="{BB962C8B-B14F-4D97-AF65-F5344CB8AC3E}">
        <p14:creationId xmlns:p14="http://schemas.microsoft.com/office/powerpoint/2010/main" val="1584891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341784"/>
            <a:ext cx="8147248" cy="1143000"/>
          </a:xfrm>
        </p:spPr>
        <p:txBody>
          <a:bodyPr>
            <a:noAutofit/>
          </a:bodyPr>
          <a:lstStyle/>
          <a:p>
            <a:r>
              <a:rPr lang="en-US" sz="5400" b="1" dirty="0" smtClean="0">
                <a:solidFill>
                  <a:srgbClr val="C00000"/>
                </a:solidFill>
              </a:rPr>
              <a:t/>
            </a:r>
            <a:br>
              <a:rPr lang="en-US" sz="5400" b="1" dirty="0" smtClean="0">
                <a:solidFill>
                  <a:srgbClr val="C00000"/>
                </a:solidFill>
              </a:rPr>
            </a:br>
            <a:r>
              <a:rPr lang="en-US" sz="5400" b="1" dirty="0" smtClean="0">
                <a:solidFill>
                  <a:srgbClr val="C00000"/>
                </a:solidFill>
              </a:rPr>
              <a:t>Volume </a:t>
            </a:r>
            <a:r>
              <a:rPr lang="en-US" sz="5400" b="1" dirty="0">
                <a:solidFill>
                  <a:srgbClr val="C00000"/>
                </a:solidFill>
              </a:rPr>
              <a:t>of distribution</a:t>
            </a:r>
            <a:br>
              <a:rPr lang="en-US" sz="5400" b="1" dirty="0">
                <a:solidFill>
                  <a:srgbClr val="C00000"/>
                </a:solidFill>
              </a:rPr>
            </a:br>
            <a:endParaRPr lang="ar-IQ" sz="5400" b="1" dirty="0">
              <a:solidFill>
                <a:srgbClr val="C00000"/>
              </a:solidFill>
            </a:endParaRPr>
          </a:p>
        </p:txBody>
      </p:sp>
      <p:sp>
        <p:nvSpPr>
          <p:cNvPr id="3" name="عنصر نائب للمحتوى 2"/>
          <p:cNvSpPr>
            <a:spLocks noGrp="1"/>
          </p:cNvSpPr>
          <p:nvPr>
            <p:ph idx="1"/>
          </p:nvPr>
        </p:nvSpPr>
        <p:spPr>
          <a:xfrm>
            <a:off x="114400" y="908720"/>
            <a:ext cx="8850088" cy="4525963"/>
          </a:xfrm>
        </p:spPr>
        <p:txBody>
          <a:bodyPr>
            <a:noAutofit/>
          </a:bodyPr>
          <a:lstStyle/>
          <a:p>
            <a:pPr marL="0" indent="0" algn="just" rtl="0">
              <a:buNone/>
            </a:pPr>
            <a:endParaRPr lang="en-US" sz="3600" dirty="0">
              <a:cs typeface="+mj-cs"/>
            </a:endParaRPr>
          </a:p>
          <a:p>
            <a:pPr marL="0" indent="0" algn="just" rtl="0">
              <a:buNone/>
            </a:pPr>
            <a:r>
              <a:rPr lang="en-US" sz="3600" dirty="0" smtClean="0">
                <a:cs typeface="+mj-cs"/>
              </a:rPr>
              <a:t>the </a:t>
            </a:r>
            <a:r>
              <a:rPr lang="en-US" sz="3600" dirty="0">
                <a:cs typeface="+mj-cs"/>
              </a:rPr>
              <a:t>fluid volume that is required to contain the entire drug in the body at the </a:t>
            </a:r>
            <a:r>
              <a:rPr lang="en-US" sz="3600" b="1" dirty="0">
                <a:solidFill>
                  <a:srgbClr val="00B050"/>
                </a:solidFill>
                <a:cs typeface="+mj-cs"/>
              </a:rPr>
              <a:t>same concentration measured in the plasma</a:t>
            </a:r>
            <a:r>
              <a:rPr lang="en-US" sz="3600" dirty="0">
                <a:cs typeface="+mj-cs"/>
              </a:rPr>
              <a:t>. </a:t>
            </a:r>
            <a:endParaRPr lang="en-US" sz="3600" dirty="0" smtClean="0">
              <a:cs typeface="+mj-cs"/>
            </a:endParaRPr>
          </a:p>
          <a:p>
            <a:pPr marL="0" indent="0" algn="just" rtl="0">
              <a:buNone/>
            </a:pPr>
            <a:endParaRPr lang="en-US" sz="3600" dirty="0">
              <a:cs typeface="+mj-cs"/>
            </a:endParaRPr>
          </a:p>
          <a:p>
            <a:pPr marL="0" indent="0" algn="just" rtl="0">
              <a:buNone/>
            </a:pPr>
            <a:endParaRPr lang="en-US" sz="3600" dirty="0" smtClean="0">
              <a:cs typeface="+mj-cs"/>
            </a:endParaRPr>
          </a:p>
          <a:p>
            <a:pPr marL="0" indent="0" algn="just" rtl="0">
              <a:buNone/>
            </a:pPr>
            <a:endParaRPr lang="en-US" sz="3600" dirty="0">
              <a:cs typeface="+mj-cs"/>
            </a:endParaRPr>
          </a:p>
          <a:p>
            <a:pPr marL="0" indent="0" algn="just" rtl="0">
              <a:buNone/>
            </a:pPr>
            <a:endParaRPr lang="en-US" sz="3600" dirty="0" smtClean="0">
              <a:cs typeface="+mj-cs"/>
            </a:endParaRPr>
          </a:p>
          <a:p>
            <a:pPr marL="0" indent="0" algn="just" rtl="0">
              <a:buNone/>
            </a:pPr>
            <a:r>
              <a:rPr lang="en-US" sz="3600" dirty="0">
                <a:cs typeface="+mj-cs"/>
              </a:rPr>
              <a:t> </a:t>
            </a:r>
          </a:p>
          <a:p>
            <a:pPr algn="just"/>
            <a:endParaRPr lang="ar-IQ" sz="3600" dirty="0">
              <a:cs typeface="+mj-cs"/>
            </a:endParaRPr>
          </a:p>
        </p:txBody>
      </p:sp>
      <p:graphicFrame>
        <p:nvGraphicFramePr>
          <p:cNvPr id="6" name="كائن 5"/>
          <p:cNvGraphicFramePr>
            <a:graphicFrameLocks noChangeAspect="1"/>
          </p:cNvGraphicFramePr>
          <p:nvPr>
            <p:extLst>
              <p:ext uri="{D42A27DB-BD31-4B8C-83A1-F6EECF244321}">
                <p14:modId xmlns:p14="http://schemas.microsoft.com/office/powerpoint/2010/main" val="4237844812"/>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87" name="معادلة" r:id="rId3" imgW="114120" imgH="215640" progId="Equation.3">
                  <p:embed/>
                </p:oleObj>
              </mc:Choice>
              <mc:Fallback>
                <p:oleObj name="معادلة" r:id="rId3" imgW="114120" imgH="215640" progId="Equation.3">
                  <p:embed/>
                  <p:pic>
                    <p:nvPicPr>
                      <p:cNvPr id="0" name=""/>
                      <p:cNvPicPr/>
                      <p:nvPr/>
                    </p:nvPicPr>
                    <p:blipFill>
                      <a:blip r:embed="rId4"/>
                      <a:stretch>
                        <a:fillRect/>
                      </a:stretch>
                    </p:blipFill>
                    <p:spPr>
                      <a:xfrm>
                        <a:off x="4514850" y="3321050"/>
                        <a:ext cx="114300" cy="215900"/>
                      </a:xfrm>
                      <a:prstGeom prst="rect">
                        <a:avLst/>
                      </a:prstGeom>
                    </p:spPr>
                  </p:pic>
                </p:oleObj>
              </mc:Fallback>
            </mc:AlternateContent>
          </a:graphicData>
        </a:graphic>
      </p:graphicFrame>
      <p:pic>
        <p:nvPicPr>
          <p:cNvPr id="2078"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841860"/>
            <a:ext cx="3888432" cy="196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065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07504" y="244961"/>
            <a:ext cx="8874224" cy="5632311"/>
          </a:xfrm>
          <a:prstGeom prst="rect">
            <a:avLst/>
          </a:prstGeom>
        </p:spPr>
        <p:txBody>
          <a:bodyPr wrap="square">
            <a:spAutoFit/>
          </a:bodyPr>
          <a:lstStyle/>
          <a:p>
            <a:pPr algn="just" rtl="0"/>
            <a:endParaRPr lang="en-US" sz="3600" dirty="0" smtClean="0"/>
          </a:p>
          <a:p>
            <a:pPr algn="just" rtl="0"/>
            <a:endParaRPr lang="en-US" sz="3600" dirty="0" smtClean="0"/>
          </a:p>
          <a:p>
            <a:pPr marL="571500" indent="-571500" algn="just" rtl="0">
              <a:buFont typeface="Wingdings" pitchFamily="2" charset="2"/>
              <a:buChar char="ü"/>
            </a:pPr>
            <a:r>
              <a:rPr lang="en-US" sz="3600" u="sng" dirty="0" smtClean="0"/>
              <a:t>If </a:t>
            </a:r>
            <a:r>
              <a:rPr lang="en-US" sz="3600" u="sng" dirty="0"/>
              <a:t>a drug has a </a:t>
            </a:r>
            <a:r>
              <a:rPr lang="en-US" sz="3600" b="1" u="sng" dirty="0" smtClean="0">
                <a:solidFill>
                  <a:srgbClr val="0070C0"/>
                </a:solidFill>
              </a:rPr>
              <a:t>large </a:t>
            </a:r>
            <a:r>
              <a:rPr lang="en-US" sz="3600" b="1" u="sng" dirty="0" err="1" smtClean="0">
                <a:solidFill>
                  <a:srgbClr val="0070C0"/>
                </a:solidFill>
              </a:rPr>
              <a:t>Vd</a:t>
            </a:r>
            <a:r>
              <a:rPr lang="en-US" sz="3600" b="1" u="sng" dirty="0" smtClean="0">
                <a:solidFill>
                  <a:srgbClr val="0070C0"/>
                </a:solidFill>
              </a:rPr>
              <a:t> </a:t>
            </a:r>
            <a:r>
              <a:rPr lang="en-US" sz="3600" dirty="0" smtClean="0"/>
              <a:t>, </a:t>
            </a:r>
            <a:r>
              <a:rPr lang="en-US" sz="3600" dirty="0"/>
              <a:t>most of the drug is in the </a:t>
            </a:r>
            <a:r>
              <a:rPr lang="en-US" sz="3600" b="1" dirty="0" err="1">
                <a:solidFill>
                  <a:srgbClr val="0070C0"/>
                </a:solidFill>
              </a:rPr>
              <a:t>extraplasmic</a:t>
            </a:r>
            <a:r>
              <a:rPr lang="en-US" sz="3600" dirty="0">
                <a:solidFill>
                  <a:srgbClr val="0070C0"/>
                </a:solidFill>
              </a:rPr>
              <a:t> </a:t>
            </a:r>
            <a:r>
              <a:rPr lang="en-US" sz="3600" dirty="0"/>
              <a:t>space and is unavailable to the excretory organs (liver, kidney). </a:t>
            </a:r>
            <a:endParaRPr lang="en-US" sz="3600" dirty="0" smtClean="0"/>
          </a:p>
          <a:p>
            <a:pPr algn="just" rtl="0"/>
            <a:endParaRPr lang="en-US" sz="3600" dirty="0"/>
          </a:p>
          <a:p>
            <a:pPr marL="571500" indent="-571500" algn="just" rtl="0">
              <a:buFont typeface="Wingdings" pitchFamily="2" charset="2"/>
              <a:buChar char="ü"/>
            </a:pPr>
            <a:r>
              <a:rPr lang="en-US" sz="3600" dirty="0" smtClean="0"/>
              <a:t> </a:t>
            </a:r>
            <a:r>
              <a:rPr lang="en-US" sz="3600" dirty="0"/>
              <a:t>any factor that increases </a:t>
            </a:r>
            <a:r>
              <a:rPr lang="en-US" sz="3600" dirty="0" err="1"/>
              <a:t>Vd</a:t>
            </a:r>
            <a:r>
              <a:rPr lang="en-US" sz="3600" dirty="0"/>
              <a:t>   can increase the </a:t>
            </a:r>
            <a:r>
              <a:rPr lang="en-US" sz="3600" dirty="0" smtClean="0"/>
              <a:t>half-life.</a:t>
            </a:r>
            <a:endParaRPr lang="en-US" sz="3600" dirty="0"/>
          </a:p>
          <a:p>
            <a:pPr algn="just" rtl="0"/>
            <a:r>
              <a:rPr lang="en-US" sz="3600" dirty="0" smtClean="0"/>
              <a:t> </a:t>
            </a:r>
            <a:endParaRPr lang="en-US" sz="3600" dirty="0"/>
          </a:p>
        </p:txBody>
      </p:sp>
    </p:spTree>
    <p:extLst>
      <p:ext uri="{BB962C8B-B14F-4D97-AF65-F5344CB8AC3E}">
        <p14:creationId xmlns:p14="http://schemas.microsoft.com/office/powerpoint/2010/main" val="4281509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07504" y="1556792"/>
            <a:ext cx="8712968" cy="4525963"/>
          </a:xfrm>
        </p:spPr>
        <p:txBody>
          <a:bodyPr>
            <a:normAutofit/>
          </a:bodyPr>
          <a:lstStyle/>
          <a:p>
            <a:pPr algn="just" rtl="0">
              <a:buFont typeface="Wingdings" pitchFamily="2" charset="2"/>
              <a:buChar char="v"/>
            </a:pPr>
            <a:r>
              <a:rPr lang="en-US" sz="3600" u="sng" dirty="0" smtClean="0"/>
              <a:t> drug </a:t>
            </a:r>
            <a:r>
              <a:rPr lang="en-US" sz="3600" u="sng" dirty="0"/>
              <a:t>of </a:t>
            </a:r>
            <a:r>
              <a:rPr lang="en-US" sz="3600" b="1" u="sng" dirty="0">
                <a:solidFill>
                  <a:srgbClr val="00B0F0"/>
                </a:solidFill>
              </a:rPr>
              <a:t>high molecular weight, extensively protein bound</a:t>
            </a:r>
            <a:r>
              <a:rPr lang="en-US" sz="3600" b="1" dirty="0">
                <a:solidFill>
                  <a:srgbClr val="00B0F0"/>
                </a:solidFill>
              </a:rPr>
              <a:t>, </a:t>
            </a:r>
            <a:r>
              <a:rPr lang="en-US" sz="3600" dirty="0"/>
              <a:t>is effectively trapped within the plasma (vascular) compartment and has a low </a:t>
            </a:r>
            <a:r>
              <a:rPr lang="en-US" sz="3600" dirty="0" err="1"/>
              <a:t>Vd</a:t>
            </a:r>
            <a:r>
              <a:rPr lang="en-US" sz="3600" dirty="0"/>
              <a:t> that approximates the plasma volume or about 4 L in a 70-kg individual. </a:t>
            </a:r>
            <a:r>
              <a:rPr lang="en-US" sz="3600" b="1" dirty="0">
                <a:solidFill>
                  <a:srgbClr val="0070C0"/>
                </a:solidFill>
              </a:rPr>
              <a:t>Heparin</a:t>
            </a:r>
            <a:r>
              <a:rPr lang="en-US" sz="3600" dirty="0"/>
              <a:t> shows this type of distribution.</a:t>
            </a:r>
          </a:p>
          <a:p>
            <a:pPr marL="0" indent="0" algn="just">
              <a:buNone/>
            </a:pPr>
            <a:endParaRPr lang="ar-IQ" sz="3600" dirty="0"/>
          </a:p>
        </p:txBody>
      </p:sp>
    </p:spTree>
    <p:extLst>
      <p:ext uri="{BB962C8B-B14F-4D97-AF65-F5344CB8AC3E}">
        <p14:creationId xmlns:p14="http://schemas.microsoft.com/office/powerpoint/2010/main" val="2732006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6186309"/>
          </a:xfrm>
          <a:prstGeom prst="rect">
            <a:avLst/>
          </a:prstGeom>
        </p:spPr>
        <p:txBody>
          <a:bodyPr wrap="square">
            <a:spAutoFit/>
          </a:bodyPr>
          <a:lstStyle/>
          <a:p>
            <a:pPr algn="just" rtl="0"/>
            <a:endParaRPr lang="en-US" sz="3600" dirty="0" smtClean="0"/>
          </a:p>
          <a:p>
            <a:pPr marL="571500" indent="-571500" algn="just" rtl="0">
              <a:buFont typeface="Wingdings" pitchFamily="2" charset="2"/>
              <a:buChar char="q"/>
            </a:pPr>
            <a:r>
              <a:rPr lang="en-US" sz="3600" dirty="0" smtClean="0"/>
              <a:t> </a:t>
            </a:r>
            <a:r>
              <a:rPr lang="en-US" sz="3600" dirty="0"/>
              <a:t>If a drug has a </a:t>
            </a:r>
            <a:r>
              <a:rPr lang="en-US" sz="3600" b="1" dirty="0">
                <a:solidFill>
                  <a:srgbClr val="00B0F0"/>
                </a:solidFill>
              </a:rPr>
              <a:t>low molecular weight</a:t>
            </a:r>
            <a:r>
              <a:rPr lang="en-US" sz="3600" dirty="0"/>
              <a:t> but is </a:t>
            </a:r>
            <a:r>
              <a:rPr lang="en-US" sz="3600" b="1" dirty="0">
                <a:solidFill>
                  <a:srgbClr val="00B0F0"/>
                </a:solidFill>
              </a:rPr>
              <a:t>hydrophilic</a:t>
            </a:r>
            <a:r>
              <a:rPr lang="en-US" sz="3600" dirty="0"/>
              <a:t>, it can pass through the </a:t>
            </a:r>
            <a:r>
              <a:rPr lang="en-US" sz="3600" b="1" dirty="0">
                <a:solidFill>
                  <a:srgbClr val="00B0F0"/>
                </a:solidFill>
              </a:rPr>
              <a:t>endothelial slit junctions </a:t>
            </a:r>
            <a:r>
              <a:rPr lang="en-US" sz="3600" dirty="0"/>
              <a:t>of the capillaries into the interstitial </a:t>
            </a:r>
            <a:r>
              <a:rPr lang="en-US" sz="3600" dirty="0" smtClean="0"/>
              <a:t>fluid.</a:t>
            </a:r>
          </a:p>
          <a:p>
            <a:pPr marL="571500" indent="-571500" algn="just" rtl="0">
              <a:buFont typeface="Wingdings" pitchFamily="2" charset="2"/>
              <a:buChar char="q"/>
            </a:pPr>
            <a:endParaRPr lang="en-US" sz="3600" dirty="0" smtClean="0"/>
          </a:p>
          <a:p>
            <a:pPr marL="571500" indent="-571500" algn="just" rtl="0">
              <a:buFont typeface="Wingdings" pitchFamily="2" charset="2"/>
              <a:buChar char="q"/>
            </a:pPr>
            <a:r>
              <a:rPr lang="en-US" sz="3600" dirty="0" smtClean="0"/>
              <a:t>these </a:t>
            </a:r>
            <a:r>
              <a:rPr lang="en-US" sz="3600" dirty="0"/>
              <a:t>drugs distribute into a volume that is the sum of the </a:t>
            </a:r>
            <a:r>
              <a:rPr lang="en-US" sz="3600" b="1" dirty="0">
                <a:solidFill>
                  <a:srgbClr val="00B050"/>
                </a:solidFill>
              </a:rPr>
              <a:t>plasma volume and the interstitial fluid</a:t>
            </a:r>
            <a:r>
              <a:rPr lang="en-US" sz="3600" dirty="0"/>
              <a:t>, </a:t>
            </a:r>
            <a:r>
              <a:rPr lang="en-US" sz="3600" dirty="0" smtClean="0"/>
              <a:t>(14 </a:t>
            </a:r>
            <a:r>
              <a:rPr lang="en-US" sz="3600" dirty="0"/>
              <a:t>L in a 70-kg individual). </a:t>
            </a:r>
            <a:endParaRPr lang="en-US" sz="3600" dirty="0" smtClean="0"/>
          </a:p>
          <a:p>
            <a:pPr marL="571500" indent="-571500" algn="just" rtl="0">
              <a:buFont typeface="Wingdings" pitchFamily="2" charset="2"/>
              <a:buChar char="q"/>
            </a:pPr>
            <a:r>
              <a:rPr lang="en-US" sz="3600" b="1" dirty="0" smtClean="0">
                <a:solidFill>
                  <a:srgbClr val="C00000"/>
                </a:solidFill>
              </a:rPr>
              <a:t>Aminoglycoside</a:t>
            </a:r>
            <a:r>
              <a:rPr lang="en-US" sz="3600" dirty="0" smtClean="0"/>
              <a:t> </a:t>
            </a:r>
            <a:r>
              <a:rPr lang="en-US" sz="3600" dirty="0"/>
              <a:t>antibiotics show this type of distribution.</a:t>
            </a:r>
            <a:endParaRPr lang="ar-IQ" sz="3600" dirty="0"/>
          </a:p>
        </p:txBody>
      </p:sp>
    </p:spTree>
    <p:extLst>
      <p:ext uri="{BB962C8B-B14F-4D97-AF65-F5344CB8AC3E}">
        <p14:creationId xmlns:p14="http://schemas.microsoft.com/office/powerpoint/2010/main" val="2050337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928992" cy="5078313"/>
          </a:xfrm>
          <a:prstGeom prst="rect">
            <a:avLst/>
          </a:prstGeom>
        </p:spPr>
        <p:txBody>
          <a:bodyPr wrap="square">
            <a:spAutoFit/>
          </a:bodyPr>
          <a:lstStyle/>
          <a:p>
            <a:pPr algn="just" rtl="0"/>
            <a:endParaRPr lang="en-US" sz="3600" dirty="0" smtClean="0"/>
          </a:p>
          <a:p>
            <a:pPr marL="571500" indent="-571500" algn="just" rtl="0">
              <a:buFont typeface="Wingdings" pitchFamily="2" charset="2"/>
              <a:buChar char="q"/>
            </a:pPr>
            <a:r>
              <a:rPr lang="en-US" sz="3600" dirty="0" smtClean="0"/>
              <a:t>If </a:t>
            </a:r>
            <a:r>
              <a:rPr lang="en-US" sz="3600" dirty="0"/>
              <a:t>a drug has a </a:t>
            </a:r>
            <a:r>
              <a:rPr lang="en-US" sz="3600" b="1" dirty="0">
                <a:solidFill>
                  <a:srgbClr val="00B0F0"/>
                </a:solidFill>
              </a:rPr>
              <a:t>low molecular weight and is lipophilic</a:t>
            </a:r>
            <a:r>
              <a:rPr lang="en-US" sz="3600" dirty="0"/>
              <a:t>, it can move into </a:t>
            </a:r>
            <a:r>
              <a:rPr lang="en-US" sz="3600" b="1" dirty="0">
                <a:solidFill>
                  <a:srgbClr val="00B0F0"/>
                </a:solidFill>
              </a:rPr>
              <a:t>the </a:t>
            </a:r>
            <a:r>
              <a:rPr lang="en-US" sz="3600" b="1" dirty="0" err="1">
                <a:solidFill>
                  <a:srgbClr val="00B0F0"/>
                </a:solidFill>
              </a:rPr>
              <a:t>interstitium</a:t>
            </a:r>
            <a:r>
              <a:rPr lang="en-US" sz="3600" b="1" dirty="0">
                <a:solidFill>
                  <a:srgbClr val="00B0F0"/>
                </a:solidFill>
              </a:rPr>
              <a:t> through the slit junctions and also pass through the cell membranes into the intracellular fluid.</a:t>
            </a:r>
            <a:r>
              <a:rPr lang="en-US" sz="3600" dirty="0"/>
              <a:t> These drugs distribute into a volume </a:t>
            </a:r>
            <a:r>
              <a:rPr lang="en-US" sz="3600" dirty="0" smtClean="0"/>
              <a:t>of </a:t>
            </a:r>
            <a:r>
              <a:rPr lang="en-US" sz="3600" dirty="0"/>
              <a:t>about 42 L in a 70-kg individual. </a:t>
            </a:r>
            <a:r>
              <a:rPr lang="en-US" sz="3600" b="1" dirty="0">
                <a:solidFill>
                  <a:srgbClr val="C00000"/>
                </a:solidFill>
              </a:rPr>
              <a:t>Ethanol</a:t>
            </a:r>
            <a:r>
              <a:rPr lang="en-US" sz="3600" dirty="0"/>
              <a:t> exhibits this apparent </a:t>
            </a:r>
            <a:r>
              <a:rPr lang="en-US" sz="3600" dirty="0" err="1"/>
              <a:t>Vd</a:t>
            </a:r>
            <a:r>
              <a:rPr lang="en-US" sz="3600" dirty="0"/>
              <a:t>.</a:t>
            </a:r>
            <a:endParaRPr lang="ar-IQ" sz="3600" dirty="0"/>
          </a:p>
        </p:txBody>
      </p:sp>
    </p:spTree>
    <p:extLst>
      <p:ext uri="{BB962C8B-B14F-4D97-AF65-F5344CB8AC3E}">
        <p14:creationId xmlns:p14="http://schemas.microsoft.com/office/powerpoint/2010/main" val="3084882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773832"/>
            <a:ext cx="8507288" cy="1143000"/>
          </a:xfrm>
        </p:spPr>
        <p:txBody>
          <a:bodyPr>
            <a:normAutofit fontScale="90000"/>
          </a:bodyPr>
          <a:lstStyle/>
          <a:p>
            <a:pPr algn="l"/>
            <a:r>
              <a:rPr lang="en-US" b="1" dirty="0">
                <a:solidFill>
                  <a:srgbClr val="FF0000"/>
                </a:solidFill>
              </a:rPr>
              <a:t>Drugs biotransformation (</a:t>
            </a:r>
            <a:r>
              <a:rPr lang="en-US" b="1" dirty="0" smtClean="0">
                <a:solidFill>
                  <a:srgbClr val="FF0000"/>
                </a:solidFill>
              </a:rPr>
              <a:t>Metabolism)</a:t>
            </a:r>
            <a:r>
              <a:rPr lang="en-US" dirty="0">
                <a:solidFill>
                  <a:srgbClr val="FF0000"/>
                </a:solidFill>
              </a:rPr>
              <a:t/>
            </a:r>
            <a:br>
              <a:rPr lang="en-US" dirty="0">
                <a:solidFill>
                  <a:srgbClr val="FF0000"/>
                </a:solidFill>
              </a:rPr>
            </a:br>
            <a:endParaRPr lang="ar-IQ" dirty="0">
              <a:solidFill>
                <a:srgbClr val="FF0000"/>
              </a:solidFill>
            </a:endParaRPr>
          </a:p>
        </p:txBody>
      </p:sp>
      <p:sp>
        <p:nvSpPr>
          <p:cNvPr id="4" name="عنصر نائب للمحتوى 3"/>
          <p:cNvSpPr>
            <a:spLocks noGrp="1"/>
          </p:cNvSpPr>
          <p:nvPr>
            <p:ph idx="1"/>
          </p:nvPr>
        </p:nvSpPr>
        <p:spPr>
          <a:xfrm>
            <a:off x="251520" y="1924841"/>
            <a:ext cx="8784976" cy="4745915"/>
          </a:xfrm>
          <a:prstGeom prst="rect">
            <a:avLst/>
          </a:prstGeom>
        </p:spPr>
        <p:txBody>
          <a:bodyPr wrap="square">
            <a:spAutoFit/>
          </a:bodyPr>
          <a:lstStyle/>
          <a:p>
            <a:pPr marL="0" indent="0" algn="just" rtl="0">
              <a:buNone/>
            </a:pPr>
            <a:r>
              <a:rPr lang="en-US" sz="3600" dirty="0" smtClean="0"/>
              <a:t>Biotransformation </a:t>
            </a:r>
            <a:r>
              <a:rPr lang="en-US" sz="3600" dirty="0"/>
              <a:t>means </a:t>
            </a:r>
            <a:r>
              <a:rPr lang="en-US" sz="3600" b="1" dirty="0">
                <a:solidFill>
                  <a:srgbClr val="00B050"/>
                </a:solidFill>
              </a:rPr>
              <a:t>chemical alteration </a:t>
            </a:r>
            <a:r>
              <a:rPr lang="en-US" sz="3600" dirty="0"/>
              <a:t>of the drug in the body. It is needed to render </a:t>
            </a:r>
            <a:r>
              <a:rPr lang="en-US" sz="3600" b="1" dirty="0">
                <a:solidFill>
                  <a:srgbClr val="0070C0"/>
                </a:solidFill>
              </a:rPr>
              <a:t>nonpolar (lipid soluble</a:t>
            </a:r>
            <a:r>
              <a:rPr lang="en-US" sz="3600" dirty="0">
                <a:solidFill>
                  <a:srgbClr val="0070C0"/>
                </a:solidFill>
              </a:rPr>
              <a:t>) </a:t>
            </a:r>
            <a:r>
              <a:rPr lang="en-US" sz="3600" dirty="0"/>
              <a:t>compounds </a:t>
            </a:r>
            <a:r>
              <a:rPr lang="en-US" sz="3600" b="1" dirty="0">
                <a:solidFill>
                  <a:srgbClr val="0070C0"/>
                </a:solidFill>
              </a:rPr>
              <a:t>polar (lipid insoluble)</a:t>
            </a:r>
            <a:r>
              <a:rPr lang="en-US" sz="3600" dirty="0"/>
              <a:t> so that they are not reabsorbed in the renal tubules and are excreted. </a:t>
            </a:r>
            <a:endParaRPr lang="en-US" sz="3600" dirty="0" smtClean="0"/>
          </a:p>
          <a:p>
            <a:pPr marL="0" indent="0" algn="just" rtl="0">
              <a:buNone/>
            </a:pPr>
            <a:endParaRPr lang="en-US" sz="3600" dirty="0"/>
          </a:p>
          <a:p>
            <a:pPr algn="just" rtl="0"/>
            <a:endParaRPr lang="en-US" sz="3600" dirty="0"/>
          </a:p>
        </p:txBody>
      </p:sp>
    </p:spTree>
    <p:extLst>
      <p:ext uri="{BB962C8B-B14F-4D97-AF65-F5344CB8AC3E}">
        <p14:creationId xmlns:p14="http://schemas.microsoft.com/office/powerpoint/2010/main" val="1636900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1600200"/>
            <a:ext cx="8784976" cy="4525963"/>
          </a:xfrm>
        </p:spPr>
        <p:txBody>
          <a:bodyPr>
            <a:normAutofit/>
          </a:bodyPr>
          <a:lstStyle/>
          <a:p>
            <a:pPr algn="just" rtl="0">
              <a:buFont typeface="Wingdings" pitchFamily="2" charset="2"/>
              <a:buChar char="v"/>
            </a:pPr>
            <a:r>
              <a:rPr lang="en-US" sz="3600" dirty="0" smtClean="0"/>
              <a:t> Most </a:t>
            </a:r>
            <a:r>
              <a:rPr lang="en-US" sz="3600" dirty="0"/>
              <a:t>hydrophilic drugs, e.g. </a:t>
            </a:r>
            <a:r>
              <a:rPr lang="en-US" sz="3600" b="1" dirty="0">
                <a:solidFill>
                  <a:srgbClr val="C00000"/>
                </a:solidFill>
              </a:rPr>
              <a:t>gentamicin</a:t>
            </a:r>
            <a:r>
              <a:rPr lang="en-US" sz="3600" dirty="0"/>
              <a:t>, neostigmine</a:t>
            </a:r>
            <a:r>
              <a:rPr lang="en-US" sz="3600" dirty="0" smtClean="0"/>
              <a:t>, </a:t>
            </a:r>
            <a:r>
              <a:rPr lang="en-US" sz="3600" dirty="0"/>
              <a:t>etc. are not </a:t>
            </a:r>
            <a:r>
              <a:rPr lang="en-US" sz="3600" dirty="0" err="1"/>
              <a:t>biotransformed</a:t>
            </a:r>
            <a:r>
              <a:rPr lang="en-US" sz="3600" dirty="0"/>
              <a:t> and are excreted unchanged</a:t>
            </a:r>
            <a:r>
              <a:rPr lang="en-US" sz="3600" dirty="0" smtClean="0"/>
              <a:t>.</a:t>
            </a:r>
          </a:p>
          <a:p>
            <a:pPr marL="0" indent="0" algn="just" rtl="0">
              <a:buNone/>
            </a:pPr>
            <a:r>
              <a:rPr lang="en-US" sz="3600" dirty="0" smtClean="0"/>
              <a:t> </a:t>
            </a:r>
            <a:endParaRPr lang="en-US" sz="3600" dirty="0"/>
          </a:p>
          <a:p>
            <a:pPr algn="just" rtl="0">
              <a:buFont typeface="Wingdings" pitchFamily="2" charset="2"/>
              <a:buChar char="v"/>
            </a:pPr>
            <a:r>
              <a:rPr lang="en-US" sz="3600" dirty="0" smtClean="0"/>
              <a:t> </a:t>
            </a:r>
            <a:r>
              <a:rPr lang="en-US" sz="3600" b="1" dirty="0" smtClean="0">
                <a:solidFill>
                  <a:srgbClr val="0070C0"/>
                </a:solidFill>
              </a:rPr>
              <a:t>liver</a:t>
            </a:r>
            <a:r>
              <a:rPr lang="en-US" sz="3600" dirty="0"/>
              <a:t>; others </a:t>
            </a:r>
            <a:r>
              <a:rPr lang="en-US" sz="3600" b="1" dirty="0">
                <a:solidFill>
                  <a:srgbClr val="00B050"/>
                </a:solidFill>
              </a:rPr>
              <a:t>are—kidney, intestine, lungs and </a:t>
            </a:r>
            <a:r>
              <a:rPr lang="en-US" sz="3600" b="1" dirty="0" smtClean="0">
                <a:solidFill>
                  <a:srgbClr val="00B050"/>
                </a:solidFill>
              </a:rPr>
              <a:t>plasma.</a:t>
            </a:r>
            <a:endParaRPr lang="ar-IQ" sz="3600" b="1" dirty="0">
              <a:solidFill>
                <a:srgbClr val="00B050"/>
              </a:solidFill>
            </a:endParaRPr>
          </a:p>
        </p:txBody>
      </p:sp>
    </p:spTree>
    <p:extLst>
      <p:ext uri="{BB962C8B-B14F-4D97-AF65-F5344CB8AC3E}">
        <p14:creationId xmlns:p14="http://schemas.microsoft.com/office/powerpoint/2010/main" val="1748054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96" y="44624"/>
            <a:ext cx="9001000" cy="4401205"/>
          </a:xfrm>
          <a:prstGeom prst="rect">
            <a:avLst/>
          </a:prstGeom>
        </p:spPr>
        <p:txBody>
          <a:bodyPr wrap="square">
            <a:spAutoFit/>
          </a:bodyPr>
          <a:lstStyle/>
          <a:p>
            <a:pPr algn="just" rtl="0"/>
            <a:endParaRPr lang="en-US" sz="4000" dirty="0" smtClean="0"/>
          </a:p>
          <a:p>
            <a:pPr algn="just" rtl="0"/>
            <a:r>
              <a:rPr lang="en-US" sz="4000" dirty="0" smtClean="0"/>
              <a:t>Biotransformation </a:t>
            </a:r>
            <a:r>
              <a:rPr lang="en-US" sz="4000" dirty="0"/>
              <a:t>of drugs may lead to </a:t>
            </a:r>
            <a:r>
              <a:rPr lang="en-US" sz="4000" dirty="0" smtClean="0"/>
              <a:t>the following :</a:t>
            </a:r>
            <a:endParaRPr lang="en-US" sz="4000" dirty="0"/>
          </a:p>
          <a:p>
            <a:pPr algn="just" rtl="0"/>
            <a:r>
              <a:rPr lang="en-US" sz="4000" b="1" dirty="0">
                <a:solidFill>
                  <a:srgbClr val="FF0000"/>
                </a:solidFill>
              </a:rPr>
              <a:t>1. </a:t>
            </a:r>
            <a:r>
              <a:rPr lang="en-US" sz="4000" b="1" dirty="0" smtClean="0">
                <a:solidFill>
                  <a:srgbClr val="FF0000"/>
                </a:solidFill>
              </a:rPr>
              <a:t>Inactivation:</a:t>
            </a:r>
            <a:r>
              <a:rPr lang="en-US" sz="4000" dirty="0" smtClean="0">
                <a:solidFill>
                  <a:srgbClr val="FF0000"/>
                </a:solidFill>
              </a:rPr>
              <a:t> </a:t>
            </a:r>
            <a:r>
              <a:rPr lang="en-US" sz="4000" dirty="0"/>
              <a:t>Most drugs and their active metabolites are rendered inactive or less active, Ex.  </a:t>
            </a:r>
            <a:r>
              <a:rPr lang="en-US" sz="4000" b="1" dirty="0" err="1">
                <a:solidFill>
                  <a:srgbClr val="00B0F0"/>
                </a:solidFill>
              </a:rPr>
              <a:t>lidocaine</a:t>
            </a:r>
            <a:r>
              <a:rPr lang="en-US" sz="4000" b="1" dirty="0">
                <a:solidFill>
                  <a:srgbClr val="00B0F0"/>
                </a:solidFill>
              </a:rPr>
              <a:t>, ibuprofen, </a:t>
            </a:r>
            <a:r>
              <a:rPr lang="en-US" sz="4000" b="1" dirty="0" err="1">
                <a:solidFill>
                  <a:srgbClr val="00B0F0"/>
                </a:solidFill>
              </a:rPr>
              <a:t>paracetamol</a:t>
            </a:r>
            <a:r>
              <a:rPr lang="en-US" sz="4000" dirty="0"/>
              <a:t>.</a:t>
            </a:r>
            <a:endParaRPr lang="ar-IQ" sz="4000" dirty="0"/>
          </a:p>
        </p:txBody>
      </p:sp>
    </p:spTree>
    <p:extLst>
      <p:ext uri="{BB962C8B-B14F-4D97-AF65-F5344CB8AC3E}">
        <p14:creationId xmlns:p14="http://schemas.microsoft.com/office/powerpoint/2010/main" val="3698118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3248" y="116633"/>
            <a:ext cx="8928992" cy="6740307"/>
          </a:xfrm>
          <a:prstGeom prst="rect">
            <a:avLst/>
          </a:prstGeom>
        </p:spPr>
        <p:txBody>
          <a:bodyPr wrap="square">
            <a:spAutoFit/>
          </a:bodyPr>
          <a:lstStyle/>
          <a:p>
            <a:pPr algn="just" rtl="0"/>
            <a:endParaRPr lang="en-US" sz="3600" b="1" dirty="0" smtClean="0">
              <a:solidFill>
                <a:srgbClr val="00B050"/>
              </a:solidFill>
            </a:endParaRPr>
          </a:p>
          <a:p>
            <a:pPr algn="just" rtl="0"/>
            <a:r>
              <a:rPr lang="en-US" sz="3600" b="1" dirty="0" smtClean="0">
                <a:solidFill>
                  <a:srgbClr val="00B050"/>
                </a:solidFill>
              </a:rPr>
              <a:t>2</a:t>
            </a:r>
            <a:r>
              <a:rPr lang="en-US" sz="3600" b="1" dirty="0">
                <a:solidFill>
                  <a:srgbClr val="00B050"/>
                </a:solidFill>
              </a:rPr>
              <a:t>. Active metabolite from an active </a:t>
            </a:r>
            <a:r>
              <a:rPr lang="en-US" sz="3600" b="1" dirty="0" smtClean="0">
                <a:solidFill>
                  <a:srgbClr val="00B050"/>
                </a:solidFill>
              </a:rPr>
              <a:t>drug: </a:t>
            </a:r>
            <a:r>
              <a:rPr lang="en-US" sz="3600" dirty="0"/>
              <a:t>Many drugs have been found to be partially converted to one or more active metabolite ; the effects observed are the sum total of that due to the parent drug and its active metabolite(s</a:t>
            </a:r>
            <a:r>
              <a:rPr lang="en-US" sz="3600" dirty="0" smtClean="0"/>
              <a:t>).</a:t>
            </a:r>
          </a:p>
          <a:p>
            <a:pPr algn="just" rtl="0"/>
            <a:endParaRPr lang="en-US" sz="3600" dirty="0"/>
          </a:p>
          <a:p>
            <a:pPr marL="571500" indent="-571500" algn="just" rtl="0">
              <a:buFont typeface="Wingdings" pitchFamily="2" charset="2"/>
              <a:buChar char="Ø"/>
            </a:pPr>
            <a:r>
              <a:rPr lang="en-US" sz="3600" b="1" dirty="0" smtClean="0">
                <a:solidFill>
                  <a:srgbClr val="00B0F0"/>
                </a:solidFill>
              </a:rPr>
              <a:t>Diazepam             </a:t>
            </a:r>
            <a:r>
              <a:rPr lang="en-US" sz="3600" b="1" dirty="0" err="1" smtClean="0">
                <a:solidFill>
                  <a:srgbClr val="FFC000"/>
                </a:solidFill>
              </a:rPr>
              <a:t>oxazepam</a:t>
            </a:r>
            <a:endParaRPr lang="en-US" sz="3600" b="1" dirty="0" smtClean="0">
              <a:solidFill>
                <a:srgbClr val="FFC000"/>
              </a:solidFill>
            </a:endParaRPr>
          </a:p>
          <a:p>
            <a:pPr marL="571500" indent="-571500" algn="just" rtl="0">
              <a:buFont typeface="Wingdings" pitchFamily="2" charset="2"/>
              <a:buChar char="Ø"/>
            </a:pPr>
            <a:endParaRPr lang="en-US" sz="3600" b="1" dirty="0" smtClean="0">
              <a:solidFill>
                <a:srgbClr val="FFC000"/>
              </a:solidFill>
            </a:endParaRPr>
          </a:p>
          <a:p>
            <a:pPr marL="571500" indent="-571500" algn="just" rtl="0">
              <a:buFont typeface="Wingdings" pitchFamily="2" charset="2"/>
              <a:buChar char="Ø"/>
            </a:pPr>
            <a:r>
              <a:rPr lang="en-US" sz="3600" b="1" dirty="0" err="1">
                <a:solidFill>
                  <a:srgbClr val="00B0F0"/>
                </a:solidFill>
              </a:rPr>
              <a:t>C</a:t>
            </a:r>
            <a:r>
              <a:rPr lang="en-US" sz="3600" b="1" dirty="0" err="1" smtClean="0">
                <a:solidFill>
                  <a:srgbClr val="00B0F0"/>
                </a:solidFill>
              </a:rPr>
              <a:t>odien</a:t>
            </a:r>
            <a:r>
              <a:rPr lang="en-US" sz="3600" b="1" dirty="0" smtClean="0">
                <a:solidFill>
                  <a:srgbClr val="00B0F0"/>
                </a:solidFill>
              </a:rPr>
              <a:t> </a:t>
            </a:r>
            <a:r>
              <a:rPr lang="en-US" sz="3600" b="1" dirty="0">
                <a:solidFill>
                  <a:srgbClr val="00B0F0"/>
                </a:solidFill>
              </a:rPr>
              <a:t>to </a:t>
            </a:r>
            <a:r>
              <a:rPr lang="en-US" sz="3600" b="1" dirty="0" smtClean="0">
                <a:solidFill>
                  <a:srgbClr val="00B0F0"/>
                </a:solidFill>
              </a:rPr>
              <a:t>             </a:t>
            </a:r>
            <a:r>
              <a:rPr lang="en-US" sz="3600" b="1" dirty="0" smtClean="0">
                <a:solidFill>
                  <a:srgbClr val="FFC000"/>
                </a:solidFill>
              </a:rPr>
              <a:t>morphine</a:t>
            </a:r>
            <a:endParaRPr lang="en-US" sz="3600" dirty="0"/>
          </a:p>
          <a:p>
            <a:pPr algn="just" rtl="0"/>
            <a:r>
              <a:rPr lang="en-US" sz="3600" dirty="0"/>
              <a:t> </a:t>
            </a:r>
          </a:p>
        </p:txBody>
      </p:sp>
      <p:sp>
        <p:nvSpPr>
          <p:cNvPr id="3" name="سهم إلى اليمين 2"/>
          <p:cNvSpPr/>
          <p:nvPr/>
        </p:nvSpPr>
        <p:spPr>
          <a:xfrm>
            <a:off x="2771800" y="4712464"/>
            <a:ext cx="1008112" cy="37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4"/>
          <p:cNvSpPr/>
          <p:nvPr/>
        </p:nvSpPr>
        <p:spPr>
          <a:xfrm>
            <a:off x="2771800" y="5787268"/>
            <a:ext cx="1008112" cy="37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595431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6247864"/>
          </a:xfrm>
          <a:prstGeom prst="rect">
            <a:avLst/>
          </a:prstGeom>
        </p:spPr>
        <p:txBody>
          <a:bodyPr wrap="square">
            <a:spAutoFit/>
          </a:bodyPr>
          <a:lstStyle/>
          <a:p>
            <a:pPr algn="just" rtl="0"/>
            <a:r>
              <a:rPr lang="en-US" sz="3600" b="1" dirty="0" smtClean="0">
                <a:solidFill>
                  <a:srgbClr val="00B050"/>
                </a:solidFill>
              </a:rPr>
              <a:t> </a:t>
            </a:r>
          </a:p>
          <a:p>
            <a:pPr algn="just" rtl="0"/>
            <a:r>
              <a:rPr lang="en-US" sz="3600" b="1" dirty="0" smtClean="0">
                <a:solidFill>
                  <a:srgbClr val="00B050"/>
                </a:solidFill>
              </a:rPr>
              <a:t>3. Activation </a:t>
            </a:r>
            <a:r>
              <a:rPr lang="en-US" sz="3600" b="1" dirty="0">
                <a:solidFill>
                  <a:srgbClr val="00B050"/>
                </a:solidFill>
              </a:rPr>
              <a:t>of inactive drug : </a:t>
            </a:r>
            <a:r>
              <a:rPr lang="en-US" sz="3600" dirty="0"/>
              <a:t>Few drugs are inactive and need conversion in the body to one or more active metabolite(s). Such a drug is called a </a:t>
            </a:r>
            <a:r>
              <a:rPr lang="en-US" sz="3600" b="1" u="sng" dirty="0" err="1">
                <a:solidFill>
                  <a:srgbClr val="C00000"/>
                </a:solidFill>
              </a:rPr>
              <a:t>prodrug</a:t>
            </a:r>
            <a:r>
              <a:rPr lang="en-US" sz="3600" dirty="0"/>
              <a:t>. The </a:t>
            </a:r>
            <a:r>
              <a:rPr lang="en-US" sz="3600" dirty="0" err="1"/>
              <a:t>prodrug</a:t>
            </a:r>
            <a:r>
              <a:rPr lang="en-US" sz="3600" dirty="0"/>
              <a:t> may </a:t>
            </a:r>
            <a:r>
              <a:rPr lang="en-US" sz="3600" dirty="0" smtClean="0"/>
              <a:t>be more </a:t>
            </a:r>
            <a:r>
              <a:rPr lang="en-US" sz="3600" dirty="0"/>
              <a:t>stable, having better bioavailability or other desirable pharmacokinetic properties or less side effects and toxicity. Some </a:t>
            </a:r>
            <a:r>
              <a:rPr lang="en-US" sz="3600" dirty="0" err="1"/>
              <a:t>prodrugs</a:t>
            </a:r>
            <a:r>
              <a:rPr lang="en-US" sz="3600" dirty="0"/>
              <a:t> are activated selectively at the site of action.</a:t>
            </a:r>
          </a:p>
          <a:p>
            <a:pPr algn="just" rtl="0"/>
            <a:r>
              <a:rPr lang="en-US" sz="3600" dirty="0"/>
              <a:t>Ex.  </a:t>
            </a:r>
            <a:r>
              <a:rPr lang="en-US" sz="3600" b="1" dirty="0">
                <a:solidFill>
                  <a:srgbClr val="00B0F0"/>
                </a:solidFill>
              </a:rPr>
              <a:t>Levodopa </a:t>
            </a:r>
            <a:r>
              <a:rPr lang="en-US" sz="3600" dirty="0" smtClean="0"/>
              <a:t>            </a:t>
            </a:r>
            <a:r>
              <a:rPr lang="en-US" sz="3600" b="1" dirty="0" smtClean="0">
                <a:solidFill>
                  <a:srgbClr val="FFC000"/>
                </a:solidFill>
              </a:rPr>
              <a:t>Dopamine</a:t>
            </a:r>
            <a:endParaRPr lang="en-US" sz="3600" b="1" dirty="0">
              <a:solidFill>
                <a:srgbClr val="FFC000"/>
              </a:solidFill>
            </a:endParaRPr>
          </a:p>
          <a:p>
            <a:pPr algn="l" rtl="0"/>
            <a:r>
              <a:rPr lang="en-US" sz="3600" dirty="0"/>
              <a:t>        </a:t>
            </a:r>
            <a:r>
              <a:rPr lang="en-US" sz="3600" b="1" dirty="0" err="1">
                <a:solidFill>
                  <a:srgbClr val="00B0F0"/>
                </a:solidFill>
              </a:rPr>
              <a:t>Enalapril</a:t>
            </a:r>
            <a:r>
              <a:rPr lang="en-US" sz="3600" dirty="0"/>
              <a:t>  </a:t>
            </a:r>
            <a:r>
              <a:rPr lang="en-US" sz="3600" dirty="0" smtClean="0"/>
              <a:t>            </a:t>
            </a:r>
            <a:r>
              <a:rPr lang="en-US" sz="3600" b="1" dirty="0" err="1" smtClean="0">
                <a:solidFill>
                  <a:srgbClr val="FFC000"/>
                </a:solidFill>
              </a:rPr>
              <a:t>Enalaprilat</a:t>
            </a:r>
            <a:endParaRPr lang="ar-IQ" sz="3600" b="1" dirty="0">
              <a:solidFill>
                <a:srgbClr val="FFC000"/>
              </a:solidFill>
            </a:endParaRPr>
          </a:p>
        </p:txBody>
      </p:sp>
      <p:sp>
        <p:nvSpPr>
          <p:cNvPr id="3" name="سهم إلى اليمين 2"/>
          <p:cNvSpPr/>
          <p:nvPr/>
        </p:nvSpPr>
        <p:spPr>
          <a:xfrm>
            <a:off x="3059832" y="5157192"/>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سهم إلى اليمين 3"/>
          <p:cNvSpPr/>
          <p:nvPr/>
        </p:nvSpPr>
        <p:spPr>
          <a:xfrm>
            <a:off x="2987824" y="5805264"/>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815372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692696"/>
            <a:ext cx="8248650" cy="495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238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3361"/>
            <a:ext cx="9036496" cy="6740307"/>
          </a:xfrm>
          <a:prstGeom prst="rect">
            <a:avLst/>
          </a:prstGeom>
        </p:spPr>
        <p:txBody>
          <a:bodyPr wrap="square">
            <a:spAutoFit/>
          </a:bodyPr>
          <a:lstStyle/>
          <a:p>
            <a:pPr algn="l" rtl="0"/>
            <a:endParaRPr lang="en-US" sz="3600" b="1" dirty="0" smtClean="0"/>
          </a:p>
          <a:p>
            <a:pPr marL="571500" indent="-571500" algn="l" rtl="0">
              <a:buFont typeface="Wingdings" pitchFamily="2" charset="2"/>
              <a:buChar char="Ø"/>
            </a:pPr>
            <a:r>
              <a:rPr lang="en-US" sz="3600" b="1" dirty="0" smtClean="0"/>
              <a:t>metabolized </a:t>
            </a:r>
            <a:r>
              <a:rPr lang="en-US" sz="3600" b="1" dirty="0"/>
              <a:t>into more polar (hydrophilic) substances in the liver via two general sets of </a:t>
            </a:r>
            <a:r>
              <a:rPr lang="en-US" sz="3600" b="1" dirty="0" smtClean="0"/>
              <a:t>reactions:</a:t>
            </a:r>
          </a:p>
          <a:p>
            <a:pPr marL="742950" indent="-742950" algn="l" rtl="0">
              <a:buAutoNum type="alphaUcPeriod"/>
            </a:pPr>
            <a:r>
              <a:rPr lang="en-US" sz="3600" b="1" dirty="0" err="1" smtClean="0">
                <a:solidFill>
                  <a:srgbClr val="C00000"/>
                </a:solidFill>
              </a:rPr>
              <a:t>Nonsynthetic</a:t>
            </a:r>
            <a:r>
              <a:rPr lang="en-US" sz="3600" b="1" dirty="0">
                <a:solidFill>
                  <a:srgbClr val="C00000"/>
                </a:solidFill>
              </a:rPr>
              <a:t>, Phase I reactions</a:t>
            </a:r>
            <a:r>
              <a:rPr lang="en-US" sz="3600" b="1" dirty="0" smtClean="0">
                <a:solidFill>
                  <a:srgbClr val="C00000"/>
                </a:solidFill>
              </a:rPr>
              <a:t>:</a:t>
            </a:r>
          </a:p>
          <a:p>
            <a:pPr algn="l" rtl="0"/>
            <a:r>
              <a:rPr lang="en-US" sz="3600" b="1" dirty="0" smtClean="0">
                <a:solidFill>
                  <a:srgbClr val="00B050"/>
                </a:solidFill>
              </a:rPr>
              <a:t> </a:t>
            </a:r>
            <a:r>
              <a:rPr lang="en-US" sz="3600" b="1" dirty="0" smtClean="0"/>
              <a:t>functional </a:t>
            </a:r>
            <a:r>
              <a:rPr lang="en-US" sz="3600" b="1" dirty="0"/>
              <a:t>group may </a:t>
            </a:r>
            <a:r>
              <a:rPr lang="en-US" sz="3600" b="1" dirty="0" err="1" smtClean="0"/>
              <a:t>begenerated</a:t>
            </a:r>
            <a:r>
              <a:rPr lang="en-US" sz="3600" b="1" dirty="0" smtClean="0"/>
              <a:t>/exposed. metabolite </a:t>
            </a:r>
            <a:r>
              <a:rPr lang="en-US" sz="3600" b="1" dirty="0"/>
              <a:t>may be active or inactive. </a:t>
            </a:r>
            <a:endParaRPr lang="en-US" sz="3600" b="1" dirty="0" smtClean="0"/>
          </a:p>
          <a:p>
            <a:pPr algn="l" rtl="0"/>
            <a:endParaRPr lang="en-US" sz="3600" b="1" dirty="0"/>
          </a:p>
          <a:p>
            <a:pPr algn="l" rtl="0"/>
            <a:r>
              <a:rPr lang="ar-SA" sz="3600" b="1" dirty="0">
                <a:solidFill>
                  <a:srgbClr val="C00000"/>
                </a:solidFill>
              </a:rPr>
              <a:t> </a:t>
            </a:r>
            <a:r>
              <a:rPr lang="en-US" sz="3600" b="1" dirty="0" smtClean="0">
                <a:solidFill>
                  <a:srgbClr val="C00000"/>
                </a:solidFill>
              </a:rPr>
              <a:t>B</a:t>
            </a:r>
            <a:r>
              <a:rPr lang="en-US" sz="3600" b="1" dirty="0">
                <a:solidFill>
                  <a:srgbClr val="C00000"/>
                </a:solidFill>
              </a:rPr>
              <a:t>. Synthetic/Conjugation/ Phase II reactions:</a:t>
            </a:r>
          </a:p>
          <a:p>
            <a:pPr algn="l" rtl="0"/>
            <a:r>
              <a:rPr lang="en-US" sz="3600" b="1" dirty="0"/>
              <a:t>metabolite is mostly inactive except few drugs, e.g. </a:t>
            </a:r>
            <a:r>
              <a:rPr lang="en-US" sz="3600" b="1" dirty="0">
                <a:solidFill>
                  <a:srgbClr val="0070C0"/>
                </a:solidFill>
              </a:rPr>
              <a:t>morphine-6-glucuronide</a:t>
            </a:r>
            <a:r>
              <a:rPr lang="en-US" sz="3600" b="1" dirty="0"/>
              <a:t>.</a:t>
            </a:r>
          </a:p>
          <a:p>
            <a:pPr algn="l" rtl="0"/>
            <a:r>
              <a:rPr lang="en-US" sz="3600" b="1" dirty="0"/>
              <a:t> </a:t>
            </a:r>
          </a:p>
        </p:txBody>
      </p:sp>
    </p:spTree>
    <p:extLst>
      <p:ext uri="{BB962C8B-B14F-4D97-AF65-F5344CB8AC3E}">
        <p14:creationId xmlns:p14="http://schemas.microsoft.com/office/powerpoint/2010/main" val="139442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816" y="557808"/>
            <a:ext cx="8229600" cy="1143000"/>
          </a:xfrm>
        </p:spPr>
        <p:txBody>
          <a:bodyPr>
            <a:normAutofit/>
          </a:bodyPr>
          <a:lstStyle/>
          <a:p>
            <a:pPr algn="l"/>
            <a:r>
              <a:rPr lang="en-US" b="1" dirty="0">
                <a:solidFill>
                  <a:srgbClr val="C00000"/>
                </a:solidFill>
              </a:rPr>
              <a:t>A. </a:t>
            </a:r>
            <a:r>
              <a:rPr lang="en-US" b="1" dirty="0" err="1">
                <a:solidFill>
                  <a:srgbClr val="C00000"/>
                </a:solidFill>
              </a:rPr>
              <a:t>Nonsynthetic</a:t>
            </a:r>
            <a:r>
              <a:rPr lang="en-US" b="1" dirty="0">
                <a:solidFill>
                  <a:srgbClr val="C00000"/>
                </a:solidFill>
              </a:rPr>
              <a:t>, Phase I </a:t>
            </a:r>
            <a:r>
              <a:rPr lang="en-US" b="1" dirty="0" smtClean="0">
                <a:solidFill>
                  <a:srgbClr val="C00000"/>
                </a:solidFill>
              </a:rPr>
              <a:t>reactions</a:t>
            </a:r>
            <a:endParaRPr lang="ar-IQ" dirty="0">
              <a:solidFill>
                <a:srgbClr val="C00000"/>
              </a:solidFill>
            </a:endParaRPr>
          </a:p>
        </p:txBody>
      </p:sp>
      <p:sp>
        <p:nvSpPr>
          <p:cNvPr id="3" name="عنصر نائب للمحتوى 2"/>
          <p:cNvSpPr>
            <a:spLocks noGrp="1"/>
          </p:cNvSpPr>
          <p:nvPr>
            <p:ph idx="1"/>
          </p:nvPr>
        </p:nvSpPr>
        <p:spPr>
          <a:xfrm>
            <a:off x="107504" y="1567333"/>
            <a:ext cx="8928992" cy="4525963"/>
          </a:xfrm>
        </p:spPr>
        <p:txBody>
          <a:bodyPr>
            <a:noAutofit/>
          </a:bodyPr>
          <a:lstStyle/>
          <a:p>
            <a:pPr marL="0" indent="0" algn="just" rtl="0">
              <a:buNone/>
            </a:pPr>
            <a:r>
              <a:rPr lang="en-US" sz="3600" dirty="0" smtClean="0"/>
              <a:t>The </a:t>
            </a:r>
            <a:r>
              <a:rPr lang="en-US" sz="3600" dirty="0"/>
              <a:t>phase I reactions most frequently involved in drug metabolism are catalyzed by the cytochrome P450 system </a:t>
            </a:r>
            <a:r>
              <a:rPr lang="en-US" sz="3600" dirty="0" err="1" smtClean="0"/>
              <a:t>wich</a:t>
            </a:r>
            <a:r>
              <a:rPr lang="en-US" sz="3600" dirty="0" smtClean="0"/>
              <a:t> is </a:t>
            </a:r>
            <a:r>
              <a:rPr lang="en-US" sz="3600" dirty="0"/>
              <a:t>important for the metabolism of many endogenous compounds (such as steroids, lipids) and for the biotransformation of exogenous substances (</a:t>
            </a:r>
            <a:r>
              <a:rPr lang="en-US" sz="3600" dirty="0" err="1"/>
              <a:t>xenobiotics</a:t>
            </a:r>
            <a:r>
              <a:rPr lang="en-US" sz="3600" dirty="0"/>
              <a:t>). </a:t>
            </a:r>
            <a:endParaRPr lang="en-US" sz="3600" dirty="0" smtClean="0"/>
          </a:p>
        </p:txBody>
      </p:sp>
    </p:spTree>
    <p:extLst>
      <p:ext uri="{BB962C8B-B14F-4D97-AF65-F5344CB8AC3E}">
        <p14:creationId xmlns:p14="http://schemas.microsoft.com/office/powerpoint/2010/main" val="4026662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856984" cy="4524315"/>
          </a:xfrm>
          <a:prstGeom prst="rect">
            <a:avLst/>
          </a:prstGeom>
        </p:spPr>
        <p:txBody>
          <a:bodyPr wrap="square">
            <a:spAutoFit/>
          </a:bodyPr>
          <a:lstStyle/>
          <a:p>
            <a:pPr algn="just" rtl="0"/>
            <a:endParaRPr lang="en-US" sz="3600" dirty="0" smtClean="0"/>
          </a:p>
          <a:p>
            <a:pPr algn="just" rtl="0"/>
            <a:endParaRPr lang="en-US" sz="3600" dirty="0"/>
          </a:p>
          <a:p>
            <a:pPr algn="just" rtl="0"/>
            <a:r>
              <a:rPr lang="en-US" sz="3600" dirty="0" smtClean="0"/>
              <a:t>Phase </a:t>
            </a:r>
            <a:r>
              <a:rPr lang="en-US" sz="3600" dirty="0"/>
              <a:t>I reactions convert lipophilic drugs into more polar molecules by introducing or unmasking a polar functional group, such as –OH or –NH2. Phase I reactions usually involve </a:t>
            </a:r>
            <a:r>
              <a:rPr lang="en-US" sz="3600" b="1" dirty="0">
                <a:solidFill>
                  <a:srgbClr val="00B0F0"/>
                </a:solidFill>
              </a:rPr>
              <a:t>reduction, oxidation, or hydrolysis. </a:t>
            </a:r>
          </a:p>
          <a:p>
            <a:pPr algn="justLow"/>
            <a:endParaRPr lang="ar-IQ" sz="3600" dirty="0"/>
          </a:p>
        </p:txBody>
      </p:sp>
    </p:spTree>
    <p:extLst>
      <p:ext uri="{BB962C8B-B14F-4D97-AF65-F5344CB8AC3E}">
        <p14:creationId xmlns:p14="http://schemas.microsoft.com/office/powerpoint/2010/main" val="3152514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3970318"/>
          </a:xfrm>
          <a:prstGeom prst="rect">
            <a:avLst/>
          </a:prstGeom>
        </p:spPr>
        <p:txBody>
          <a:bodyPr wrap="square">
            <a:spAutoFit/>
          </a:bodyPr>
          <a:lstStyle/>
          <a:p>
            <a:pPr marL="742950" indent="-742950" algn="just" rtl="0">
              <a:buAutoNum type="arabicPeriod"/>
            </a:pPr>
            <a:endParaRPr lang="en-US" sz="3600" b="1" dirty="0" smtClean="0">
              <a:solidFill>
                <a:srgbClr val="00B050"/>
              </a:solidFill>
            </a:endParaRPr>
          </a:p>
          <a:p>
            <a:pPr marL="742950" indent="-742950" algn="just" rtl="0">
              <a:buAutoNum type="arabicPeriod"/>
            </a:pPr>
            <a:r>
              <a:rPr lang="en-US" sz="3600" b="1" dirty="0" smtClean="0">
                <a:solidFill>
                  <a:srgbClr val="00B050"/>
                </a:solidFill>
              </a:rPr>
              <a:t>Oxidation</a:t>
            </a:r>
            <a:r>
              <a:rPr lang="en-US" sz="3600" b="1" dirty="0">
                <a:solidFill>
                  <a:srgbClr val="00B050"/>
                </a:solidFill>
              </a:rPr>
              <a:t>:</a:t>
            </a:r>
            <a:r>
              <a:rPr lang="en-US" sz="3600" dirty="0">
                <a:solidFill>
                  <a:srgbClr val="00B050"/>
                </a:solidFill>
              </a:rPr>
              <a:t> </a:t>
            </a:r>
            <a:r>
              <a:rPr lang="en-US" sz="3600" dirty="0" smtClean="0"/>
              <a:t>Oxidations </a:t>
            </a:r>
            <a:r>
              <a:rPr lang="en-US" sz="3600" dirty="0"/>
              <a:t>are the most important drug metabolizing Reactions that  carried out by  cytochrome P-450 system isoforms   in the liver. </a:t>
            </a:r>
            <a:endParaRPr lang="en-US" sz="3600" dirty="0" smtClean="0"/>
          </a:p>
          <a:p>
            <a:pPr marL="742950" indent="-742950" algn="just" rtl="0">
              <a:buAutoNum type="arabicPeriod"/>
            </a:pPr>
            <a:endParaRPr lang="en-US" sz="3600" dirty="0"/>
          </a:p>
          <a:p>
            <a:pPr algn="just" rtl="0"/>
            <a:r>
              <a:rPr lang="en-US" sz="3600" b="1" dirty="0" smtClean="0">
                <a:solidFill>
                  <a:srgbClr val="00B050"/>
                </a:solidFill>
              </a:rPr>
              <a:t>EX. </a:t>
            </a:r>
            <a:r>
              <a:rPr lang="en-US" sz="3600" b="1" dirty="0">
                <a:solidFill>
                  <a:srgbClr val="00B050"/>
                </a:solidFill>
              </a:rPr>
              <a:t>Theophylline, steroids</a:t>
            </a:r>
            <a:endParaRPr lang="en-US" sz="3600" b="1" dirty="0" smtClean="0">
              <a:solidFill>
                <a:srgbClr val="00B050"/>
              </a:solidFill>
            </a:endParaRPr>
          </a:p>
        </p:txBody>
      </p:sp>
    </p:spTree>
    <p:extLst>
      <p:ext uri="{BB962C8B-B14F-4D97-AF65-F5344CB8AC3E}">
        <p14:creationId xmlns:p14="http://schemas.microsoft.com/office/powerpoint/2010/main" val="3606682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07504" y="339621"/>
            <a:ext cx="8856984" cy="6186309"/>
          </a:xfrm>
          <a:prstGeom prst="rect">
            <a:avLst/>
          </a:prstGeom>
        </p:spPr>
        <p:txBody>
          <a:bodyPr wrap="square">
            <a:spAutoFit/>
          </a:bodyPr>
          <a:lstStyle/>
          <a:p>
            <a:pPr algn="just" rtl="0"/>
            <a:r>
              <a:rPr lang="en-US" sz="3600" b="1" dirty="0">
                <a:solidFill>
                  <a:srgbClr val="00B050"/>
                </a:solidFill>
              </a:rPr>
              <a:t>2. Reduction: </a:t>
            </a:r>
            <a:r>
              <a:rPr lang="en-US" sz="3600" dirty="0"/>
              <a:t>This reaction is the converse of oxidation and involves cytochrome P-450 enzymes working in the opposite direction. </a:t>
            </a:r>
            <a:endParaRPr lang="en-US" sz="3600" dirty="0" smtClean="0"/>
          </a:p>
          <a:p>
            <a:pPr algn="just" rtl="0"/>
            <a:endParaRPr lang="en-US" sz="3600" dirty="0" smtClean="0"/>
          </a:p>
          <a:p>
            <a:pPr algn="just" rtl="0"/>
            <a:r>
              <a:rPr lang="en-US" sz="3600" dirty="0" smtClean="0"/>
              <a:t>EX</a:t>
            </a:r>
            <a:r>
              <a:rPr lang="en-US" sz="3600" dirty="0"/>
              <a:t>. </a:t>
            </a:r>
            <a:r>
              <a:rPr lang="en-US" sz="3600" b="1" dirty="0">
                <a:solidFill>
                  <a:srgbClr val="00B0F0"/>
                </a:solidFill>
              </a:rPr>
              <a:t>halothane and warfarin</a:t>
            </a:r>
            <a:r>
              <a:rPr lang="en-US" sz="3600" dirty="0" smtClean="0"/>
              <a:t>.</a:t>
            </a:r>
          </a:p>
          <a:p>
            <a:pPr algn="just" rtl="0"/>
            <a:endParaRPr lang="en-US" sz="3600" dirty="0"/>
          </a:p>
          <a:p>
            <a:pPr algn="just" rtl="0"/>
            <a:r>
              <a:rPr lang="en-US" sz="3600" dirty="0"/>
              <a:t> </a:t>
            </a:r>
            <a:r>
              <a:rPr lang="en-US" sz="3600" b="1" dirty="0">
                <a:solidFill>
                  <a:srgbClr val="00B050"/>
                </a:solidFill>
              </a:rPr>
              <a:t>3. Hydrolysis: </a:t>
            </a:r>
            <a:r>
              <a:rPr lang="en-US" sz="3600" dirty="0"/>
              <a:t>This is cleavage of </a:t>
            </a:r>
            <a:r>
              <a:rPr lang="en-US" sz="3600" dirty="0" smtClean="0"/>
              <a:t>drug molecule </a:t>
            </a:r>
            <a:r>
              <a:rPr lang="en-US" sz="3600" dirty="0"/>
              <a:t>by taking up a molecule of </a:t>
            </a:r>
            <a:r>
              <a:rPr lang="en-US" sz="3600" dirty="0" smtClean="0"/>
              <a:t>water</a:t>
            </a:r>
          </a:p>
          <a:p>
            <a:pPr algn="just" rtl="0"/>
            <a:endParaRPr lang="en-US" sz="3600" b="1" dirty="0">
              <a:solidFill>
                <a:srgbClr val="FF0000"/>
              </a:solidFill>
            </a:endParaRPr>
          </a:p>
          <a:p>
            <a:pPr algn="just" rtl="0"/>
            <a:r>
              <a:rPr lang="en-US" sz="3600" b="1" dirty="0" smtClean="0">
                <a:solidFill>
                  <a:srgbClr val="FF0000"/>
                </a:solidFill>
              </a:rPr>
              <a:t>Ester + H2O</a:t>
            </a:r>
            <a:r>
              <a:rPr lang="en-US" sz="3600" dirty="0" smtClean="0"/>
              <a:t>                    </a:t>
            </a:r>
            <a:r>
              <a:rPr lang="en-US" sz="3600" b="1" dirty="0" smtClean="0">
                <a:solidFill>
                  <a:srgbClr val="FF0000"/>
                </a:solidFill>
              </a:rPr>
              <a:t>Acid + Alcohol</a:t>
            </a:r>
            <a:endParaRPr lang="en-US" sz="3600" dirty="0" smtClean="0"/>
          </a:p>
          <a:p>
            <a:pPr algn="just" rtl="0"/>
            <a:r>
              <a:rPr lang="en-US" sz="3600" b="1" dirty="0" smtClean="0">
                <a:solidFill>
                  <a:srgbClr val="00B050"/>
                </a:solidFill>
              </a:rPr>
              <a:t> </a:t>
            </a:r>
            <a:r>
              <a:rPr lang="en-US" sz="3600" b="1" dirty="0">
                <a:solidFill>
                  <a:srgbClr val="00B050"/>
                </a:solidFill>
              </a:rPr>
              <a:t>Ex</a:t>
            </a:r>
            <a:r>
              <a:rPr lang="en-US" sz="3600" b="1" dirty="0" smtClean="0">
                <a:solidFill>
                  <a:srgbClr val="00B050"/>
                </a:solidFill>
              </a:rPr>
              <a:t>.  </a:t>
            </a:r>
            <a:r>
              <a:rPr lang="en-US" sz="3600" b="1" dirty="0" err="1">
                <a:solidFill>
                  <a:srgbClr val="00B050"/>
                </a:solidFill>
              </a:rPr>
              <a:t>lidocaine</a:t>
            </a:r>
            <a:r>
              <a:rPr lang="en-US" sz="3600" b="1" dirty="0">
                <a:solidFill>
                  <a:srgbClr val="00B050"/>
                </a:solidFill>
              </a:rPr>
              <a:t>, </a:t>
            </a:r>
            <a:r>
              <a:rPr lang="en-US" sz="3600" b="1" dirty="0" smtClean="0">
                <a:solidFill>
                  <a:srgbClr val="00B050"/>
                </a:solidFill>
              </a:rPr>
              <a:t> </a:t>
            </a:r>
            <a:r>
              <a:rPr lang="en-US" sz="3600" b="1" dirty="0" err="1" smtClean="0">
                <a:solidFill>
                  <a:srgbClr val="00B050"/>
                </a:solidFill>
              </a:rPr>
              <a:t>pethidine</a:t>
            </a:r>
            <a:r>
              <a:rPr lang="en-US" sz="3600" b="1" dirty="0">
                <a:solidFill>
                  <a:srgbClr val="00B050"/>
                </a:solidFill>
              </a:rPr>
              <a:t>.</a:t>
            </a:r>
          </a:p>
        </p:txBody>
      </p:sp>
      <p:sp>
        <p:nvSpPr>
          <p:cNvPr id="11" name="سهم إلى اليمين 10"/>
          <p:cNvSpPr/>
          <p:nvPr/>
        </p:nvSpPr>
        <p:spPr>
          <a:xfrm>
            <a:off x="2483768" y="5589240"/>
            <a:ext cx="187220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569882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6863417"/>
          </a:xfrm>
          <a:prstGeom prst="rect">
            <a:avLst/>
          </a:prstGeom>
        </p:spPr>
        <p:txBody>
          <a:bodyPr wrap="square">
            <a:spAutoFit/>
          </a:bodyPr>
          <a:lstStyle/>
          <a:p>
            <a:pPr algn="just" rtl="0"/>
            <a:r>
              <a:rPr lang="en-US" sz="4800" b="1" dirty="0">
                <a:solidFill>
                  <a:srgbClr val="C00000"/>
                </a:solidFill>
              </a:rPr>
              <a:t>B. Phase II</a:t>
            </a:r>
            <a:r>
              <a:rPr lang="en-US" sz="4800" b="1" dirty="0" smtClean="0">
                <a:solidFill>
                  <a:srgbClr val="C00000"/>
                </a:solidFill>
              </a:rPr>
              <a:t>:</a:t>
            </a:r>
            <a:endParaRPr lang="en-US" sz="4800" dirty="0" smtClean="0">
              <a:solidFill>
                <a:srgbClr val="C00000"/>
              </a:solidFill>
            </a:endParaRPr>
          </a:p>
          <a:p>
            <a:pPr algn="just" rtl="0"/>
            <a:r>
              <a:rPr lang="en-US" sz="3600" dirty="0" smtClean="0"/>
              <a:t>conjugation </a:t>
            </a:r>
            <a:r>
              <a:rPr lang="en-US" sz="3600" dirty="0"/>
              <a:t>reaction with an endogenous substrate, such as </a:t>
            </a:r>
            <a:r>
              <a:rPr lang="en-US" sz="3600" b="1" dirty="0" err="1">
                <a:solidFill>
                  <a:srgbClr val="00B0F0"/>
                </a:solidFill>
              </a:rPr>
              <a:t>glucuronic</a:t>
            </a:r>
            <a:r>
              <a:rPr lang="en-US" sz="3600" b="1" dirty="0">
                <a:solidFill>
                  <a:srgbClr val="00B0F0"/>
                </a:solidFill>
              </a:rPr>
              <a:t> acid, sulfuric acid, acetic acid, or an amino acid</a:t>
            </a:r>
            <a:r>
              <a:rPr lang="en-US" sz="3600" dirty="0"/>
              <a:t>, results </a:t>
            </a:r>
            <a:r>
              <a:rPr lang="en-US" sz="3600" dirty="0" smtClean="0"/>
              <a:t>in more polar, therapeutically </a:t>
            </a:r>
            <a:r>
              <a:rPr lang="en-US" sz="3600" dirty="0"/>
              <a:t>inactive</a:t>
            </a:r>
            <a:r>
              <a:rPr lang="en-US" sz="3600" i="1" dirty="0" smtClean="0"/>
              <a:t>.</a:t>
            </a:r>
          </a:p>
          <a:p>
            <a:pPr algn="just" rtl="0"/>
            <a:endParaRPr lang="en-US" sz="3600" i="1" dirty="0"/>
          </a:p>
          <a:p>
            <a:pPr algn="just" rtl="0"/>
            <a:r>
              <a:rPr lang="en-US" sz="3600" i="1" dirty="0" smtClean="0"/>
              <a:t> </a:t>
            </a:r>
            <a:r>
              <a:rPr lang="en-US" sz="3600" b="1" dirty="0" smtClean="0">
                <a:solidFill>
                  <a:srgbClr val="00B050"/>
                </a:solidFill>
              </a:rPr>
              <a:t>morphine-6-glucuronide</a:t>
            </a:r>
            <a:r>
              <a:rPr lang="en-US" sz="3600" dirty="0"/>
              <a:t>, which is more potent than </a:t>
            </a:r>
            <a:r>
              <a:rPr lang="en-US" sz="3600" i="1" dirty="0"/>
              <a:t>morphine</a:t>
            </a:r>
            <a:r>
              <a:rPr lang="en-US" sz="3600" i="1" dirty="0" smtClean="0"/>
              <a:t>.</a:t>
            </a:r>
          </a:p>
          <a:p>
            <a:pPr algn="just" rtl="0"/>
            <a:r>
              <a:rPr lang="en-US" sz="3600" i="1" dirty="0" smtClean="0"/>
              <a:t> </a:t>
            </a:r>
          </a:p>
          <a:p>
            <a:pPr algn="just" rtl="0"/>
            <a:r>
              <a:rPr lang="en-US" sz="3600" b="1" dirty="0" err="1" smtClean="0">
                <a:solidFill>
                  <a:srgbClr val="C00000"/>
                </a:solidFill>
              </a:rPr>
              <a:t>Glucuronidation</a:t>
            </a:r>
            <a:r>
              <a:rPr lang="en-US" sz="3600" dirty="0" smtClean="0">
                <a:solidFill>
                  <a:srgbClr val="C00000"/>
                </a:solidFill>
              </a:rPr>
              <a:t> </a:t>
            </a:r>
            <a:r>
              <a:rPr lang="en-US" sz="3600" dirty="0"/>
              <a:t>is the most common and the most important conjugation reaction</a:t>
            </a:r>
            <a:r>
              <a:rPr lang="en-US" sz="3600" dirty="0" smtClean="0"/>
              <a:t>.</a:t>
            </a:r>
            <a:endParaRPr lang="en-US" sz="3600" dirty="0"/>
          </a:p>
          <a:p>
            <a:pPr algn="just" rtl="0"/>
            <a:r>
              <a:rPr lang="en-US" sz="3600" dirty="0"/>
              <a:t> </a:t>
            </a:r>
          </a:p>
        </p:txBody>
      </p:sp>
    </p:spTree>
    <p:extLst>
      <p:ext uri="{BB962C8B-B14F-4D97-AF65-F5344CB8AC3E}">
        <p14:creationId xmlns:p14="http://schemas.microsoft.com/office/powerpoint/2010/main" val="4181481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349896"/>
            <a:ext cx="8229600" cy="1143000"/>
          </a:xfrm>
        </p:spPr>
        <p:txBody>
          <a:bodyPr>
            <a:noAutofit/>
          </a:bodyPr>
          <a:lstStyle/>
          <a:p>
            <a:r>
              <a:rPr lang="en-US" sz="7200" b="1" dirty="0" smtClean="0">
                <a:solidFill>
                  <a:srgbClr val="C00000"/>
                </a:solidFill>
              </a:rPr>
              <a:t/>
            </a:r>
            <a:br>
              <a:rPr lang="en-US" sz="7200" b="1" dirty="0" smtClean="0">
                <a:solidFill>
                  <a:srgbClr val="C00000"/>
                </a:solidFill>
              </a:rPr>
            </a:br>
            <a:r>
              <a:rPr lang="en-US" sz="7200" b="1" dirty="0" smtClean="0">
                <a:solidFill>
                  <a:srgbClr val="C00000"/>
                </a:solidFill>
              </a:rPr>
              <a:t>Elimination</a:t>
            </a:r>
            <a:br>
              <a:rPr lang="en-US" sz="7200" b="1" dirty="0" smtClean="0">
                <a:solidFill>
                  <a:srgbClr val="C00000"/>
                </a:solidFill>
              </a:rPr>
            </a:br>
            <a:r>
              <a:rPr lang="en-US" sz="7200" b="1" dirty="0" smtClean="0">
                <a:solidFill>
                  <a:srgbClr val="C00000"/>
                </a:solidFill>
              </a:rPr>
              <a:t/>
            </a:r>
            <a:br>
              <a:rPr lang="en-US" sz="7200" b="1" dirty="0" smtClean="0">
                <a:solidFill>
                  <a:srgbClr val="C00000"/>
                </a:solidFill>
              </a:rPr>
            </a:br>
            <a:r>
              <a:rPr lang="en-US" sz="7200" dirty="0">
                <a:solidFill>
                  <a:srgbClr val="C00000"/>
                </a:solidFill>
              </a:rPr>
              <a:t/>
            </a:r>
            <a:br>
              <a:rPr lang="en-US" sz="7200" dirty="0">
                <a:solidFill>
                  <a:srgbClr val="C00000"/>
                </a:solidFill>
              </a:rPr>
            </a:br>
            <a:endParaRPr lang="ar-IQ" sz="7200" dirty="0">
              <a:solidFill>
                <a:srgbClr val="C00000"/>
              </a:solidFill>
            </a:endParaRPr>
          </a:p>
        </p:txBody>
      </p:sp>
      <p:sp>
        <p:nvSpPr>
          <p:cNvPr id="4" name="عنصر نائب للمحتوى 3"/>
          <p:cNvSpPr>
            <a:spLocks noGrp="1"/>
          </p:cNvSpPr>
          <p:nvPr>
            <p:ph idx="1"/>
          </p:nvPr>
        </p:nvSpPr>
        <p:spPr>
          <a:xfrm>
            <a:off x="251520" y="764704"/>
            <a:ext cx="8640960" cy="6075509"/>
          </a:xfrm>
          <a:prstGeom prst="rect">
            <a:avLst/>
          </a:prstGeom>
        </p:spPr>
        <p:txBody>
          <a:bodyPr wrap="square">
            <a:spAutoFit/>
          </a:bodyPr>
          <a:lstStyle/>
          <a:p>
            <a:pPr marL="0" indent="0" algn="just" rtl="0">
              <a:buNone/>
            </a:pPr>
            <a:endParaRPr lang="en-US" sz="3600" dirty="0" smtClean="0"/>
          </a:p>
          <a:p>
            <a:pPr algn="just" rtl="0">
              <a:buFont typeface="Wingdings" pitchFamily="2" charset="2"/>
              <a:buChar char="Ø"/>
            </a:pPr>
            <a:r>
              <a:rPr lang="en-US" sz="3600" dirty="0" smtClean="0"/>
              <a:t>  </a:t>
            </a:r>
            <a:r>
              <a:rPr lang="en-US" sz="3600" b="1" dirty="0" smtClean="0">
                <a:solidFill>
                  <a:srgbClr val="00B050"/>
                </a:solidFill>
              </a:rPr>
              <a:t>polar drugs </a:t>
            </a:r>
            <a:r>
              <a:rPr lang="en-US" sz="3600" dirty="0" smtClean="0"/>
              <a:t>eliminated from </a:t>
            </a:r>
            <a:r>
              <a:rPr lang="en-US" sz="3600" dirty="0"/>
              <a:t>the body occurs via a number of routes, the most important being elimination through the </a:t>
            </a:r>
            <a:r>
              <a:rPr lang="en-US" sz="3600" b="1" dirty="0">
                <a:solidFill>
                  <a:srgbClr val="00B0F0"/>
                </a:solidFill>
              </a:rPr>
              <a:t>kidney into the urine</a:t>
            </a:r>
            <a:r>
              <a:rPr lang="en-US" sz="3600" dirty="0" smtClean="0"/>
              <a:t>.</a:t>
            </a:r>
          </a:p>
          <a:p>
            <a:pPr marL="0" indent="0" algn="just" rtl="0">
              <a:buNone/>
            </a:pPr>
            <a:r>
              <a:rPr lang="en-US" sz="3600" dirty="0" smtClean="0"/>
              <a:t> </a:t>
            </a:r>
          </a:p>
          <a:p>
            <a:pPr algn="just" rtl="0">
              <a:buFont typeface="Wingdings" pitchFamily="2" charset="2"/>
              <a:buChar char="Ø"/>
            </a:pPr>
            <a:r>
              <a:rPr lang="en-US" sz="3600" dirty="0" smtClean="0"/>
              <a:t> Patients </a:t>
            </a:r>
            <a:r>
              <a:rPr lang="en-US" sz="3600" dirty="0"/>
              <a:t>with </a:t>
            </a:r>
            <a:r>
              <a:rPr lang="en-US" sz="3600" b="1" dirty="0">
                <a:solidFill>
                  <a:srgbClr val="FFC000"/>
                </a:solidFill>
              </a:rPr>
              <a:t>renal dysfunction </a:t>
            </a:r>
            <a:r>
              <a:rPr lang="en-US" sz="3600" dirty="0"/>
              <a:t>may be unable to excrete drugs and are at risk for drug accumulation and adverse effects.</a:t>
            </a:r>
          </a:p>
          <a:p>
            <a:pPr marL="0" indent="0" algn="just" rtl="0">
              <a:buNone/>
            </a:pPr>
            <a:r>
              <a:rPr lang="en-US" sz="3600" dirty="0"/>
              <a:t> </a:t>
            </a:r>
          </a:p>
        </p:txBody>
      </p:sp>
    </p:spTree>
    <p:extLst>
      <p:ext uri="{BB962C8B-B14F-4D97-AF65-F5344CB8AC3E}">
        <p14:creationId xmlns:p14="http://schemas.microsoft.com/office/powerpoint/2010/main" val="1747134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85800"/>
            <a:ext cx="8229600" cy="1143000"/>
          </a:xfrm>
        </p:spPr>
        <p:txBody>
          <a:bodyPr>
            <a:noAutofit/>
          </a:bodyPr>
          <a:lstStyle/>
          <a:p>
            <a:r>
              <a:rPr lang="en-US" sz="4800" b="1" dirty="0">
                <a:solidFill>
                  <a:srgbClr val="C00000"/>
                </a:solidFill>
              </a:rPr>
              <a:t>A. Renal elimination of a drug</a:t>
            </a:r>
            <a:r>
              <a:rPr lang="en-US" sz="4800" dirty="0">
                <a:solidFill>
                  <a:srgbClr val="C00000"/>
                </a:solidFill>
              </a:rPr>
              <a:t/>
            </a:r>
            <a:br>
              <a:rPr lang="en-US" sz="4800" dirty="0">
                <a:solidFill>
                  <a:srgbClr val="C00000"/>
                </a:solidFill>
              </a:rPr>
            </a:br>
            <a:endParaRPr lang="ar-IQ" sz="4800" dirty="0">
              <a:solidFill>
                <a:srgbClr val="C00000"/>
              </a:solidFill>
            </a:endParaRPr>
          </a:p>
        </p:txBody>
      </p:sp>
      <p:sp>
        <p:nvSpPr>
          <p:cNvPr id="3" name="عنصر نائب للمحتوى 2"/>
          <p:cNvSpPr>
            <a:spLocks noGrp="1"/>
          </p:cNvSpPr>
          <p:nvPr>
            <p:ph idx="1"/>
          </p:nvPr>
        </p:nvSpPr>
        <p:spPr>
          <a:xfrm>
            <a:off x="107504" y="1124744"/>
            <a:ext cx="8856984" cy="4525963"/>
          </a:xfrm>
        </p:spPr>
        <p:txBody>
          <a:bodyPr>
            <a:noAutofit/>
          </a:bodyPr>
          <a:lstStyle/>
          <a:p>
            <a:pPr algn="just" rtl="0">
              <a:buFont typeface="Wingdings" pitchFamily="2" charset="2"/>
              <a:buChar char="Ø"/>
            </a:pPr>
            <a:r>
              <a:rPr lang="en-US" sz="3600" dirty="0" smtClean="0"/>
              <a:t> Elimination </a:t>
            </a:r>
            <a:r>
              <a:rPr lang="en-US" sz="3600" dirty="0"/>
              <a:t>of drugs via the kidneys into urine involves the processes of </a:t>
            </a:r>
            <a:r>
              <a:rPr lang="en-US" sz="3600" b="1" dirty="0">
                <a:solidFill>
                  <a:srgbClr val="00B0F0"/>
                </a:solidFill>
              </a:rPr>
              <a:t>glomerular </a:t>
            </a:r>
            <a:r>
              <a:rPr lang="en-US" sz="3600" b="1" dirty="0" smtClean="0">
                <a:solidFill>
                  <a:srgbClr val="00B0F0"/>
                </a:solidFill>
              </a:rPr>
              <a:t>filtration, active </a:t>
            </a:r>
            <a:r>
              <a:rPr lang="en-US" sz="3600" b="1" dirty="0">
                <a:solidFill>
                  <a:srgbClr val="00B0F0"/>
                </a:solidFill>
              </a:rPr>
              <a:t>tubular secretion, and passive tubular reabsorption</a:t>
            </a:r>
            <a:r>
              <a:rPr lang="en-US" sz="3600" b="1" dirty="0" smtClean="0">
                <a:solidFill>
                  <a:srgbClr val="00B0F0"/>
                </a:solidFill>
              </a:rPr>
              <a:t>.</a:t>
            </a:r>
            <a:r>
              <a:rPr lang="en-US" sz="3600" dirty="0"/>
              <a:t> </a:t>
            </a:r>
            <a:endParaRPr lang="en-US" sz="3600" dirty="0" smtClean="0"/>
          </a:p>
          <a:p>
            <a:pPr marL="0" indent="0" algn="just" rtl="0">
              <a:buNone/>
            </a:pPr>
            <a:endParaRPr lang="en-US" sz="3600" dirty="0"/>
          </a:p>
          <a:p>
            <a:pPr marL="0" indent="0" algn="just" rtl="0">
              <a:buNone/>
            </a:pPr>
            <a:r>
              <a:rPr lang="en-US" sz="3600" b="1" dirty="0">
                <a:solidFill>
                  <a:srgbClr val="00B0F0"/>
                </a:solidFill>
              </a:rPr>
              <a:t>1. Glomerular filtration:</a:t>
            </a:r>
            <a:r>
              <a:rPr lang="en-US" sz="3600" dirty="0">
                <a:solidFill>
                  <a:srgbClr val="00B0F0"/>
                </a:solidFill>
              </a:rPr>
              <a:t> </a:t>
            </a:r>
            <a:r>
              <a:rPr lang="en-US" sz="3600" dirty="0" smtClean="0"/>
              <a:t>Free drug flows </a:t>
            </a:r>
            <a:r>
              <a:rPr lang="en-US" sz="3600" dirty="0"/>
              <a:t>through </a:t>
            </a:r>
            <a:r>
              <a:rPr lang="en-US" sz="3600" dirty="0" smtClean="0"/>
              <a:t>the </a:t>
            </a:r>
            <a:r>
              <a:rPr lang="en-US" sz="3600" dirty="0"/>
              <a:t>glomerular capillary </a:t>
            </a:r>
            <a:r>
              <a:rPr lang="en-US" sz="3600" dirty="0" smtClean="0"/>
              <a:t> slits </a:t>
            </a:r>
            <a:r>
              <a:rPr lang="en-US" sz="3600" dirty="0"/>
              <a:t>into the Bowman space as part of the glomerular filtrate. </a:t>
            </a:r>
            <a:endParaRPr lang="ar-IQ" sz="3600" dirty="0"/>
          </a:p>
        </p:txBody>
      </p:sp>
    </p:spTree>
    <p:extLst>
      <p:ext uri="{BB962C8B-B14F-4D97-AF65-F5344CB8AC3E}">
        <p14:creationId xmlns:p14="http://schemas.microsoft.com/office/powerpoint/2010/main" val="3282271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7384"/>
            <a:ext cx="8928992" cy="5632311"/>
          </a:xfrm>
          <a:prstGeom prst="rect">
            <a:avLst/>
          </a:prstGeom>
        </p:spPr>
        <p:txBody>
          <a:bodyPr wrap="square">
            <a:spAutoFit/>
          </a:bodyPr>
          <a:lstStyle/>
          <a:p>
            <a:pPr algn="just" rtl="0"/>
            <a:endParaRPr lang="en-US" sz="3600" b="1" dirty="0" smtClean="0"/>
          </a:p>
          <a:p>
            <a:pPr algn="just" rtl="0"/>
            <a:r>
              <a:rPr lang="en-US" sz="3600" b="1" dirty="0" smtClean="0">
                <a:solidFill>
                  <a:srgbClr val="00B0F0"/>
                </a:solidFill>
              </a:rPr>
              <a:t>2. </a:t>
            </a:r>
            <a:r>
              <a:rPr lang="en-US" sz="3600" b="1" dirty="0">
                <a:solidFill>
                  <a:srgbClr val="00B0F0"/>
                </a:solidFill>
              </a:rPr>
              <a:t>Proximal tubular secretion: </a:t>
            </a:r>
            <a:endParaRPr lang="en-US" sz="3600" b="1" dirty="0" smtClean="0">
              <a:solidFill>
                <a:srgbClr val="00B0F0"/>
              </a:solidFill>
            </a:endParaRPr>
          </a:p>
          <a:p>
            <a:pPr algn="just" rtl="0"/>
            <a:r>
              <a:rPr lang="en-US" sz="3600" dirty="0"/>
              <a:t> </a:t>
            </a:r>
            <a:r>
              <a:rPr lang="en-US" sz="3600" dirty="0" smtClean="0"/>
              <a:t>occurs </a:t>
            </a:r>
            <a:r>
              <a:rPr lang="en-US" sz="3600" dirty="0"/>
              <a:t>in the proximal tubules by two energy-requiring active transport systems: one for </a:t>
            </a:r>
            <a:r>
              <a:rPr lang="en-US" sz="3600" b="1" dirty="0">
                <a:solidFill>
                  <a:srgbClr val="00B0F0"/>
                </a:solidFill>
              </a:rPr>
              <a:t>anions</a:t>
            </a:r>
            <a:r>
              <a:rPr lang="en-US" sz="3600" dirty="0">
                <a:solidFill>
                  <a:srgbClr val="00B0F0"/>
                </a:solidFill>
              </a:rPr>
              <a:t> </a:t>
            </a:r>
            <a:r>
              <a:rPr lang="en-US" sz="3600" dirty="0" smtClean="0">
                <a:solidFill>
                  <a:srgbClr val="00B0F0"/>
                </a:solidFill>
              </a:rPr>
              <a:t> </a:t>
            </a:r>
            <a:r>
              <a:rPr lang="en-US" sz="3600" dirty="0"/>
              <a:t>and one for </a:t>
            </a:r>
            <a:r>
              <a:rPr lang="en-US" sz="3600" b="1" dirty="0" err="1" smtClean="0">
                <a:solidFill>
                  <a:srgbClr val="00B0F0"/>
                </a:solidFill>
              </a:rPr>
              <a:t>cations</a:t>
            </a:r>
            <a:r>
              <a:rPr lang="en-US" sz="3600" dirty="0" smtClean="0"/>
              <a:t>.</a:t>
            </a:r>
          </a:p>
          <a:p>
            <a:pPr algn="just" rtl="0"/>
            <a:endParaRPr lang="en-US" sz="3600" dirty="0" smtClean="0"/>
          </a:p>
          <a:p>
            <a:pPr marL="571500" indent="-571500" algn="just" rtl="0">
              <a:buFont typeface="Wingdings" pitchFamily="2" charset="2"/>
              <a:buChar char="Ø"/>
            </a:pPr>
            <a:r>
              <a:rPr lang="en-US" sz="3600" b="1" dirty="0" smtClean="0">
                <a:solidFill>
                  <a:srgbClr val="00B0F0"/>
                </a:solidFill>
              </a:rPr>
              <a:t> </a:t>
            </a:r>
            <a:r>
              <a:rPr lang="en-US" sz="3600" b="1" dirty="0">
                <a:solidFill>
                  <a:srgbClr val="00B0F0"/>
                </a:solidFill>
              </a:rPr>
              <a:t>low specificity</a:t>
            </a:r>
            <a:r>
              <a:rPr lang="en-US" sz="3600" dirty="0"/>
              <a:t> and can transport many compounds. Thus, </a:t>
            </a:r>
            <a:r>
              <a:rPr lang="en-US" sz="3600" b="1" dirty="0">
                <a:solidFill>
                  <a:srgbClr val="00B0F0"/>
                </a:solidFill>
              </a:rPr>
              <a:t>competition between drugs</a:t>
            </a:r>
            <a:r>
              <a:rPr lang="en-US" sz="3600" dirty="0"/>
              <a:t> for these carriers can occur within each transport system. </a:t>
            </a:r>
            <a:endParaRPr lang="en-US" sz="3600" dirty="0" smtClean="0"/>
          </a:p>
        </p:txBody>
      </p:sp>
    </p:spTree>
    <p:extLst>
      <p:ext uri="{BB962C8B-B14F-4D97-AF65-F5344CB8AC3E}">
        <p14:creationId xmlns:p14="http://schemas.microsoft.com/office/powerpoint/2010/main" val="20315595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96" y="476673"/>
            <a:ext cx="9108504" cy="6740307"/>
          </a:xfrm>
          <a:prstGeom prst="rect">
            <a:avLst/>
          </a:prstGeom>
        </p:spPr>
        <p:txBody>
          <a:bodyPr wrap="square">
            <a:spAutoFit/>
          </a:bodyPr>
          <a:lstStyle/>
          <a:p>
            <a:pPr algn="just" rtl="0"/>
            <a:r>
              <a:rPr lang="en-US" sz="3600" b="1" dirty="0">
                <a:solidFill>
                  <a:srgbClr val="00B0F0"/>
                </a:solidFill>
              </a:rPr>
              <a:t>3. Distal tubular reabsorption:</a:t>
            </a:r>
            <a:r>
              <a:rPr lang="en-US" sz="3600" dirty="0">
                <a:solidFill>
                  <a:srgbClr val="00B0F0"/>
                </a:solidFill>
              </a:rPr>
              <a:t> </a:t>
            </a:r>
            <a:endParaRPr lang="en-US" sz="3600" dirty="0" smtClean="0">
              <a:solidFill>
                <a:srgbClr val="00B0F0"/>
              </a:solidFill>
            </a:endParaRPr>
          </a:p>
          <a:p>
            <a:pPr marL="571500" indent="-571500" algn="just" rtl="0">
              <a:buFont typeface="Arial" pitchFamily="34" charset="0"/>
              <a:buChar char="•"/>
            </a:pPr>
            <a:r>
              <a:rPr lang="en-US" sz="3600" dirty="0" smtClean="0"/>
              <a:t>uncharged drug diffuse </a:t>
            </a:r>
            <a:r>
              <a:rPr lang="en-US" sz="3600" dirty="0"/>
              <a:t>out of the nephric lumen, back into the systemic circulation</a:t>
            </a:r>
            <a:r>
              <a:rPr lang="en-US" sz="3600" dirty="0" smtClean="0"/>
              <a:t>.</a:t>
            </a:r>
          </a:p>
          <a:p>
            <a:pPr algn="just" rtl="0"/>
            <a:endParaRPr lang="en-US" sz="3600" dirty="0" smtClean="0"/>
          </a:p>
          <a:p>
            <a:pPr marL="571500" indent="-571500" algn="just" rtl="0">
              <a:buFont typeface="Arial" pitchFamily="34" charset="0"/>
              <a:buChar char="•"/>
            </a:pPr>
            <a:r>
              <a:rPr lang="en-US" sz="3600" dirty="0" smtClean="0"/>
              <a:t> </a:t>
            </a:r>
            <a:r>
              <a:rPr lang="en-US" sz="3600" dirty="0"/>
              <a:t>urine pH </a:t>
            </a:r>
            <a:r>
              <a:rPr lang="en-US" sz="3600" dirty="0" smtClean="0"/>
              <a:t>alteration </a:t>
            </a:r>
            <a:r>
              <a:rPr lang="en-US" sz="3600" dirty="0"/>
              <a:t>increase the fraction of ionized drug in the lumen </a:t>
            </a:r>
            <a:r>
              <a:rPr lang="en-US" sz="3600" dirty="0" smtClean="0"/>
              <a:t> to </a:t>
            </a:r>
            <a:r>
              <a:rPr lang="en-US" sz="3600" dirty="0"/>
              <a:t>increase the clearance of an undesirable drug</a:t>
            </a:r>
            <a:r>
              <a:rPr lang="en-US" sz="3600" dirty="0" smtClean="0"/>
              <a:t>.</a:t>
            </a:r>
          </a:p>
          <a:p>
            <a:pPr algn="just" rtl="0"/>
            <a:r>
              <a:rPr lang="en-US" sz="3600" dirty="0" smtClean="0"/>
              <a:t> </a:t>
            </a:r>
            <a:endParaRPr lang="en-US" sz="3600" dirty="0"/>
          </a:p>
          <a:p>
            <a:pPr marL="571500" indent="-571500" algn="just" rtl="0">
              <a:buFont typeface="Arial" pitchFamily="34" charset="0"/>
              <a:buChar char="•"/>
            </a:pPr>
            <a:r>
              <a:rPr lang="en-US" sz="3600" dirty="0" smtClean="0"/>
              <a:t> </a:t>
            </a:r>
            <a:r>
              <a:rPr lang="en-US" sz="3600" b="1" dirty="0">
                <a:solidFill>
                  <a:srgbClr val="00B0F0"/>
                </a:solidFill>
              </a:rPr>
              <a:t>weak acids </a:t>
            </a:r>
            <a:r>
              <a:rPr lang="en-US" sz="3600" b="1" dirty="0" smtClean="0">
                <a:solidFill>
                  <a:srgbClr val="00B0F0"/>
                </a:solidFill>
              </a:rPr>
              <a:t>       </a:t>
            </a:r>
            <a:r>
              <a:rPr lang="en-US" sz="3600" b="1" dirty="0" err="1" smtClean="0">
                <a:solidFill>
                  <a:srgbClr val="00B050"/>
                </a:solidFill>
              </a:rPr>
              <a:t>alkalinization</a:t>
            </a:r>
            <a:r>
              <a:rPr lang="en-US" sz="3600" b="1" dirty="0" smtClean="0">
                <a:solidFill>
                  <a:srgbClr val="00B050"/>
                </a:solidFill>
              </a:rPr>
              <a:t> of the urine</a:t>
            </a:r>
            <a:endParaRPr lang="en-US" sz="3600" b="1" dirty="0">
              <a:solidFill>
                <a:srgbClr val="00B050"/>
              </a:solidFill>
            </a:endParaRPr>
          </a:p>
          <a:p>
            <a:pPr marL="571500" indent="-571500" algn="just" rtl="0">
              <a:buFont typeface="Arial" pitchFamily="34" charset="0"/>
              <a:buChar char="•"/>
            </a:pPr>
            <a:r>
              <a:rPr lang="en-US" sz="3600" dirty="0" smtClean="0"/>
              <a:t> </a:t>
            </a:r>
            <a:r>
              <a:rPr lang="en-US" sz="3600" b="1" dirty="0">
                <a:solidFill>
                  <a:srgbClr val="FF0000"/>
                </a:solidFill>
              </a:rPr>
              <a:t>weak bases  </a:t>
            </a:r>
            <a:r>
              <a:rPr lang="en-US" sz="3600" b="1" dirty="0" smtClean="0">
                <a:solidFill>
                  <a:srgbClr val="FF0000"/>
                </a:solidFill>
              </a:rPr>
              <a:t>     </a:t>
            </a:r>
            <a:r>
              <a:rPr lang="en-US" sz="3600" b="1" dirty="0" smtClean="0">
                <a:solidFill>
                  <a:srgbClr val="00B050"/>
                </a:solidFill>
              </a:rPr>
              <a:t>acidification of the urine.  </a:t>
            </a:r>
            <a:endParaRPr lang="en-US" sz="3600" b="1" dirty="0">
              <a:solidFill>
                <a:srgbClr val="00B050"/>
              </a:solidFill>
            </a:endParaRPr>
          </a:p>
          <a:p>
            <a:pPr algn="just" rtl="0"/>
            <a:r>
              <a:rPr lang="en-US" sz="3600" dirty="0" smtClean="0"/>
              <a:t> </a:t>
            </a:r>
            <a:endParaRPr lang="en-US" sz="3600" dirty="0"/>
          </a:p>
          <a:p>
            <a:pPr algn="just" rtl="0"/>
            <a:r>
              <a:rPr lang="en-US" sz="3600" dirty="0"/>
              <a:t> </a:t>
            </a:r>
          </a:p>
        </p:txBody>
      </p:sp>
    </p:spTree>
    <p:extLst>
      <p:ext uri="{BB962C8B-B14F-4D97-AF65-F5344CB8AC3E}">
        <p14:creationId xmlns:p14="http://schemas.microsoft.com/office/powerpoint/2010/main" val="126909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13792"/>
            <a:ext cx="8229600" cy="1143000"/>
          </a:xfrm>
        </p:spPr>
        <p:txBody>
          <a:bodyPr>
            <a:noAutofit/>
          </a:bodyPr>
          <a:lstStyle/>
          <a:p>
            <a:r>
              <a:rPr lang="en-US" sz="4800" b="1" dirty="0">
                <a:solidFill>
                  <a:srgbClr val="FF0000"/>
                </a:solidFill>
              </a:rPr>
              <a:t>Absorption of drug</a:t>
            </a:r>
            <a:br>
              <a:rPr lang="en-US" sz="4800" b="1" dirty="0">
                <a:solidFill>
                  <a:srgbClr val="FF0000"/>
                </a:solidFill>
              </a:rPr>
            </a:br>
            <a:endParaRPr lang="ar-IQ" sz="4800" b="1" dirty="0">
              <a:solidFill>
                <a:srgbClr val="FF0000"/>
              </a:solidFill>
            </a:endParaRPr>
          </a:p>
        </p:txBody>
      </p:sp>
      <p:sp>
        <p:nvSpPr>
          <p:cNvPr id="3" name="عنصر نائب للمحتوى 2"/>
          <p:cNvSpPr>
            <a:spLocks noGrp="1"/>
          </p:cNvSpPr>
          <p:nvPr>
            <p:ph idx="1"/>
          </p:nvPr>
        </p:nvSpPr>
        <p:spPr>
          <a:xfrm>
            <a:off x="323528" y="1063277"/>
            <a:ext cx="8712968" cy="4525963"/>
          </a:xfrm>
        </p:spPr>
        <p:txBody>
          <a:bodyPr>
            <a:noAutofit/>
          </a:bodyPr>
          <a:lstStyle/>
          <a:p>
            <a:pPr marL="0" indent="0" algn="just" rtl="0">
              <a:buNone/>
            </a:pPr>
            <a:r>
              <a:rPr lang="en-US" sz="3600" dirty="0" smtClean="0"/>
              <a:t>is </a:t>
            </a:r>
            <a:r>
              <a:rPr lang="en-US" sz="3600" dirty="0"/>
              <a:t>the transfer of a drug from the </a:t>
            </a:r>
            <a:r>
              <a:rPr lang="en-US" sz="3600" b="1" dirty="0">
                <a:solidFill>
                  <a:srgbClr val="0070C0"/>
                </a:solidFill>
              </a:rPr>
              <a:t>site of administration </a:t>
            </a:r>
            <a:r>
              <a:rPr lang="en-US" sz="3600" dirty="0"/>
              <a:t>to the </a:t>
            </a:r>
            <a:r>
              <a:rPr lang="en-US" sz="3600" b="1" dirty="0">
                <a:solidFill>
                  <a:srgbClr val="0070C0"/>
                </a:solidFill>
              </a:rPr>
              <a:t>bloodstream</a:t>
            </a:r>
            <a:r>
              <a:rPr lang="en-US" sz="3600" dirty="0"/>
              <a:t>. </a:t>
            </a:r>
            <a:endParaRPr lang="en-US" sz="3600" dirty="0" smtClean="0"/>
          </a:p>
          <a:p>
            <a:pPr marL="0" indent="0" algn="just" rtl="0">
              <a:buNone/>
            </a:pPr>
            <a:r>
              <a:rPr lang="en-US" sz="3600" dirty="0" smtClean="0"/>
              <a:t>It depends on:</a:t>
            </a:r>
          </a:p>
          <a:p>
            <a:pPr algn="just" rtl="0"/>
            <a:r>
              <a:rPr lang="en-US" sz="3600" b="1" dirty="0" smtClean="0">
                <a:solidFill>
                  <a:srgbClr val="00B050"/>
                </a:solidFill>
              </a:rPr>
              <a:t>chemical </a:t>
            </a:r>
            <a:r>
              <a:rPr lang="en-US" sz="3600" b="1" dirty="0">
                <a:solidFill>
                  <a:srgbClr val="00B050"/>
                </a:solidFill>
              </a:rPr>
              <a:t>characteristics of the </a:t>
            </a:r>
            <a:r>
              <a:rPr lang="en-US" sz="3600" b="1" dirty="0" smtClean="0">
                <a:solidFill>
                  <a:srgbClr val="00B050"/>
                </a:solidFill>
              </a:rPr>
              <a:t>drug</a:t>
            </a:r>
            <a:r>
              <a:rPr lang="en-US" sz="3600" b="1" dirty="0">
                <a:solidFill>
                  <a:srgbClr val="00B050"/>
                </a:solidFill>
              </a:rPr>
              <a:t>:</a:t>
            </a:r>
            <a:endParaRPr lang="en-US" sz="3600" b="1" dirty="0" smtClean="0">
              <a:solidFill>
                <a:srgbClr val="00B050"/>
              </a:solidFill>
            </a:endParaRPr>
          </a:p>
          <a:p>
            <a:pPr marL="0" indent="0" algn="just" rtl="0">
              <a:buNone/>
            </a:pPr>
            <a:r>
              <a:rPr lang="en-US" sz="3600" b="1" dirty="0" smtClean="0">
                <a:solidFill>
                  <a:srgbClr val="C00000"/>
                </a:solidFill>
              </a:rPr>
              <a:t>     Lipid soluble   </a:t>
            </a:r>
            <a:r>
              <a:rPr lang="en-US" sz="3600" b="1" dirty="0" smtClean="0"/>
              <a:t>or   </a:t>
            </a:r>
            <a:r>
              <a:rPr lang="en-US" sz="3600" b="1" dirty="0" smtClean="0">
                <a:solidFill>
                  <a:srgbClr val="0070C0"/>
                </a:solidFill>
              </a:rPr>
              <a:t>non-lipid soluble.</a:t>
            </a:r>
          </a:p>
          <a:p>
            <a:pPr marL="0" indent="0" algn="just" rtl="0">
              <a:buNone/>
            </a:pPr>
            <a:endParaRPr lang="en-US" sz="3600" dirty="0" smtClean="0">
              <a:solidFill>
                <a:srgbClr val="0070C0"/>
              </a:solidFill>
            </a:endParaRPr>
          </a:p>
          <a:p>
            <a:pPr algn="just" rtl="0"/>
            <a:r>
              <a:rPr lang="en-US" sz="3600" b="1" dirty="0" smtClean="0">
                <a:solidFill>
                  <a:srgbClr val="00B050"/>
                </a:solidFill>
              </a:rPr>
              <a:t>route </a:t>
            </a:r>
            <a:r>
              <a:rPr lang="en-US" sz="3600" b="1" dirty="0">
                <a:solidFill>
                  <a:srgbClr val="00B050"/>
                </a:solidFill>
              </a:rPr>
              <a:t>of </a:t>
            </a:r>
            <a:r>
              <a:rPr lang="en-US" sz="3600" b="1" dirty="0" smtClean="0">
                <a:solidFill>
                  <a:srgbClr val="00B050"/>
                </a:solidFill>
              </a:rPr>
              <a:t>administration: </a:t>
            </a:r>
            <a:r>
              <a:rPr lang="en-US" sz="3600" dirty="0" smtClean="0"/>
              <a:t>Routes other </a:t>
            </a:r>
            <a:r>
              <a:rPr lang="en-US" sz="3600" dirty="0"/>
              <a:t>than intravenous may result in partial absorption and lower bioavailability.</a:t>
            </a:r>
          </a:p>
          <a:p>
            <a:pPr algn="just" rtl="0"/>
            <a:endParaRPr lang="ar-IQ" sz="3600" dirty="0"/>
          </a:p>
        </p:txBody>
      </p:sp>
    </p:spTree>
    <p:extLst>
      <p:ext uri="{BB962C8B-B14F-4D97-AF65-F5344CB8AC3E}">
        <p14:creationId xmlns:p14="http://schemas.microsoft.com/office/powerpoint/2010/main" val="289078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008" y="980126"/>
            <a:ext cx="8964488" cy="16712267"/>
          </a:xfrm>
          <a:prstGeom prst="rect">
            <a:avLst/>
          </a:prstGeom>
        </p:spPr>
        <p:txBody>
          <a:bodyPr wrap="square">
            <a:spAutoFit/>
          </a:bodyPr>
          <a:lstStyle/>
          <a:p>
            <a:pPr algn="just" rtl="0"/>
            <a:endParaRPr lang="en-US" sz="3600" b="1" dirty="0" smtClean="0"/>
          </a:p>
          <a:p>
            <a:pPr algn="just" rtl="0"/>
            <a:r>
              <a:rPr lang="en-US" sz="3600" b="1" dirty="0" smtClean="0">
                <a:solidFill>
                  <a:srgbClr val="FF0000"/>
                </a:solidFill>
              </a:rPr>
              <a:t>Plasma </a:t>
            </a:r>
            <a:r>
              <a:rPr lang="en-US" sz="3600" b="1" dirty="0">
                <a:solidFill>
                  <a:srgbClr val="FF0000"/>
                </a:solidFill>
              </a:rPr>
              <a:t>half-life:</a:t>
            </a:r>
            <a:r>
              <a:rPr lang="en-US" sz="3600" dirty="0">
                <a:solidFill>
                  <a:srgbClr val="FF0000"/>
                </a:solidFill>
              </a:rPr>
              <a:t> </a:t>
            </a:r>
            <a:r>
              <a:rPr lang="en-US" sz="3600" dirty="0"/>
              <a:t>The plasma half-life (t½) of a drug is the time taken for its plasma concentration to be reduced to half of its original value</a:t>
            </a:r>
            <a:r>
              <a:rPr lang="en-US" sz="3600" dirty="0" smtClean="0"/>
              <a:t>.</a:t>
            </a:r>
          </a:p>
          <a:p>
            <a:pPr algn="just" rtl="0"/>
            <a:endParaRPr lang="en-US" sz="3600" dirty="0" smtClean="0"/>
          </a:p>
          <a:p>
            <a:pPr algn="just" rtl="0"/>
            <a:r>
              <a:rPr lang="en-US" sz="3600" dirty="0" smtClean="0"/>
              <a:t>Ex. </a:t>
            </a:r>
            <a:r>
              <a:rPr lang="en-US" sz="3600" b="1" dirty="0">
                <a:solidFill>
                  <a:srgbClr val="FF0000"/>
                </a:solidFill>
              </a:rPr>
              <a:t>Metronidazole 8 </a:t>
            </a:r>
            <a:r>
              <a:rPr lang="en-US" sz="3600" b="1" dirty="0" smtClean="0">
                <a:solidFill>
                  <a:srgbClr val="FF0000"/>
                </a:solidFill>
              </a:rPr>
              <a:t>hr.</a:t>
            </a:r>
          </a:p>
          <a:p>
            <a:pPr algn="just" rtl="0"/>
            <a:r>
              <a:rPr lang="en-US" sz="3600" b="1" dirty="0">
                <a:solidFill>
                  <a:srgbClr val="FF0000"/>
                </a:solidFill>
              </a:rPr>
              <a:t> </a:t>
            </a:r>
            <a:r>
              <a:rPr lang="en-US" sz="3600" b="1" dirty="0" smtClean="0">
                <a:solidFill>
                  <a:srgbClr val="FF0000"/>
                </a:solidFill>
              </a:rPr>
              <a:t>      </a:t>
            </a:r>
            <a:r>
              <a:rPr lang="en-US" sz="3600" b="1" dirty="0" err="1" smtClean="0">
                <a:solidFill>
                  <a:srgbClr val="FF0000"/>
                </a:solidFill>
              </a:rPr>
              <a:t>Amoxicilline</a:t>
            </a:r>
            <a:r>
              <a:rPr lang="en-US" sz="3600" b="1" dirty="0" smtClean="0">
                <a:solidFill>
                  <a:srgbClr val="FF0000"/>
                </a:solidFill>
              </a:rPr>
              <a:t>     2 hr.</a:t>
            </a:r>
            <a:endParaRPr lang="en-US" sz="3600" b="1" dirty="0" smtClean="0">
              <a:solidFill>
                <a:srgbClr val="FF0000"/>
              </a:solidFill>
            </a:endParaRPr>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smtClean="0"/>
          </a:p>
          <a:p>
            <a:pPr algn="just" rtl="0"/>
            <a:endParaRPr lang="en-US" sz="3600" dirty="0"/>
          </a:p>
          <a:p>
            <a:pPr algn="just" rtl="0"/>
            <a:endParaRPr lang="en-US" sz="3600" dirty="0"/>
          </a:p>
        </p:txBody>
      </p:sp>
    </p:spTree>
    <p:extLst>
      <p:ext uri="{BB962C8B-B14F-4D97-AF65-F5344CB8AC3E}">
        <p14:creationId xmlns:p14="http://schemas.microsoft.com/office/powerpoint/2010/main" val="2834578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كائن 1"/>
          <p:cNvGraphicFramePr>
            <a:graphicFrameLocks noChangeAspect="1"/>
          </p:cNvGraphicFramePr>
          <p:nvPr>
            <p:extLst>
              <p:ext uri="{D42A27DB-BD31-4B8C-83A1-F6EECF244321}">
                <p14:modId xmlns:p14="http://schemas.microsoft.com/office/powerpoint/2010/main" val="347784255"/>
              </p:ext>
            </p:extLst>
          </p:nvPr>
        </p:nvGraphicFramePr>
        <p:xfrm>
          <a:off x="1619672" y="3573016"/>
          <a:ext cx="5309026" cy="1944216"/>
        </p:xfrm>
        <a:graphic>
          <a:graphicData uri="http://schemas.openxmlformats.org/presentationml/2006/ole">
            <mc:AlternateContent xmlns:mc="http://schemas.openxmlformats.org/markup-compatibility/2006">
              <mc:Choice xmlns:v="urn:schemas-microsoft-com:vml" Requires="v">
                <p:oleObj spid="_x0000_s3140" name="معادلة" r:id="rId3" imgW="1054080" imgH="431640" progId="Equation.3">
                  <p:embed/>
                </p:oleObj>
              </mc:Choice>
              <mc:Fallback>
                <p:oleObj name="معادلة" r:id="rId3" imgW="1054080" imgH="431640" progId="Equation.3">
                  <p:embed/>
                  <p:pic>
                    <p:nvPicPr>
                      <p:cNvPr id="0" name=""/>
                      <p:cNvPicPr>
                        <a:picLocks noChangeAspect="1" noChangeArrowheads="1"/>
                      </p:cNvPicPr>
                      <p:nvPr/>
                    </p:nvPicPr>
                    <p:blipFill>
                      <a:blip r:embed="rId4"/>
                      <a:srcRect/>
                      <a:stretch>
                        <a:fillRect/>
                      </a:stretch>
                    </p:blipFill>
                    <p:spPr bwMode="auto">
                      <a:xfrm>
                        <a:off x="1619672" y="3573016"/>
                        <a:ext cx="5309026" cy="1944216"/>
                      </a:xfrm>
                      <a:prstGeom prst="rect">
                        <a:avLst/>
                      </a:prstGeom>
                      <a:noFill/>
                      <a:extLst/>
                    </p:spPr>
                  </p:pic>
                </p:oleObj>
              </mc:Fallback>
            </mc:AlternateContent>
          </a:graphicData>
        </a:graphic>
      </p:graphicFrame>
      <p:graphicFrame>
        <p:nvGraphicFramePr>
          <p:cNvPr id="3" name="كائن 2"/>
          <p:cNvGraphicFramePr>
            <a:graphicFrameLocks noChangeAspect="1"/>
          </p:cNvGraphicFramePr>
          <p:nvPr/>
        </p:nvGraphicFramePr>
        <p:xfrm>
          <a:off x="0" y="1135063"/>
          <a:ext cx="114300" cy="220662"/>
        </p:xfrm>
        <a:graphic>
          <a:graphicData uri="http://schemas.openxmlformats.org/presentationml/2006/ole">
            <mc:AlternateContent xmlns:mc="http://schemas.openxmlformats.org/markup-compatibility/2006">
              <mc:Choice xmlns:v="urn:schemas-microsoft-com:vml" Requires="v">
                <p:oleObj spid="_x0000_s3141" name="معادلة" r:id="rId5" imgW="114151" imgH="215619" progId="Equation.3">
                  <p:embed/>
                </p:oleObj>
              </mc:Choice>
              <mc:Fallback>
                <p:oleObj name="معادلة"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5063"/>
                        <a:ext cx="114300" cy="22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1135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6" name="Rectangle 5"/>
          <p:cNvSpPr>
            <a:spLocks noChangeArrowheads="1"/>
          </p:cNvSpPr>
          <p:nvPr/>
        </p:nvSpPr>
        <p:spPr bwMode="auto">
          <a:xfrm>
            <a:off x="0" y="1355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مستطيل 6"/>
          <p:cNvSpPr/>
          <p:nvPr/>
        </p:nvSpPr>
        <p:spPr>
          <a:xfrm>
            <a:off x="251520" y="116632"/>
            <a:ext cx="8784976" cy="2862322"/>
          </a:xfrm>
          <a:prstGeom prst="rect">
            <a:avLst/>
          </a:prstGeom>
        </p:spPr>
        <p:txBody>
          <a:bodyPr wrap="square">
            <a:spAutoFit/>
          </a:bodyPr>
          <a:lstStyle/>
          <a:p>
            <a:pPr algn="l" rtl="0"/>
            <a:endParaRPr lang="en-US" sz="3600" b="1" dirty="0" smtClean="0"/>
          </a:p>
          <a:p>
            <a:pPr algn="l" rtl="0"/>
            <a:r>
              <a:rPr lang="en-US" sz="3600" b="1" dirty="0" smtClean="0">
                <a:solidFill>
                  <a:srgbClr val="92D050"/>
                </a:solidFill>
              </a:rPr>
              <a:t>Clearance </a:t>
            </a:r>
            <a:r>
              <a:rPr lang="en-US" sz="3600" b="1" dirty="0">
                <a:solidFill>
                  <a:srgbClr val="92D050"/>
                </a:solidFill>
              </a:rPr>
              <a:t>(CL) : </a:t>
            </a:r>
            <a:r>
              <a:rPr lang="en-US" sz="3600" dirty="0"/>
              <a:t>The clearance of a drug is the </a:t>
            </a:r>
            <a:r>
              <a:rPr lang="en-US" sz="3600" b="1" dirty="0">
                <a:solidFill>
                  <a:srgbClr val="C00000"/>
                </a:solidFill>
              </a:rPr>
              <a:t>theoretical volume of plasma </a:t>
            </a:r>
            <a:r>
              <a:rPr lang="en-US" sz="3600" dirty="0"/>
              <a:t>from which the drug is </a:t>
            </a:r>
            <a:r>
              <a:rPr lang="en-US" sz="3600" b="1" dirty="0">
                <a:solidFill>
                  <a:srgbClr val="C00000"/>
                </a:solidFill>
              </a:rPr>
              <a:t>completely removed in unit time</a:t>
            </a:r>
            <a:r>
              <a:rPr lang="en-US" sz="3600" dirty="0"/>
              <a:t>. It can be calculated as :-</a:t>
            </a:r>
          </a:p>
        </p:txBody>
      </p:sp>
    </p:spTree>
    <p:extLst>
      <p:ext uri="{BB962C8B-B14F-4D97-AF65-F5344CB8AC3E}">
        <p14:creationId xmlns:p14="http://schemas.microsoft.com/office/powerpoint/2010/main" val="3362270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85800"/>
            <a:ext cx="8229600" cy="1143000"/>
          </a:xfrm>
        </p:spPr>
        <p:txBody>
          <a:bodyPr>
            <a:noAutofit/>
          </a:bodyPr>
          <a:lstStyle/>
          <a:p>
            <a:r>
              <a:rPr lang="en-US" sz="5400" b="1" dirty="0">
                <a:solidFill>
                  <a:srgbClr val="FF0000"/>
                </a:solidFill>
              </a:rPr>
              <a:t>Kinetics of elimination </a:t>
            </a:r>
            <a:r>
              <a:rPr lang="en-US" sz="5400" dirty="0">
                <a:solidFill>
                  <a:srgbClr val="FF0000"/>
                </a:solidFill>
              </a:rPr>
              <a:t/>
            </a:r>
            <a:br>
              <a:rPr lang="en-US" sz="5400" dirty="0">
                <a:solidFill>
                  <a:srgbClr val="FF0000"/>
                </a:solidFill>
              </a:rPr>
            </a:br>
            <a:endParaRPr lang="ar-IQ" sz="5400" dirty="0">
              <a:solidFill>
                <a:srgbClr val="FF0000"/>
              </a:solidFill>
            </a:endParaRPr>
          </a:p>
        </p:txBody>
      </p:sp>
      <p:sp>
        <p:nvSpPr>
          <p:cNvPr id="3" name="عنصر نائب للمحتوى 2"/>
          <p:cNvSpPr>
            <a:spLocks noGrp="1"/>
          </p:cNvSpPr>
          <p:nvPr>
            <p:ph idx="1"/>
          </p:nvPr>
        </p:nvSpPr>
        <p:spPr>
          <a:xfrm>
            <a:off x="107504" y="1279301"/>
            <a:ext cx="8928992" cy="4525963"/>
          </a:xfrm>
        </p:spPr>
        <p:txBody>
          <a:bodyPr>
            <a:noAutofit/>
          </a:bodyPr>
          <a:lstStyle/>
          <a:p>
            <a:pPr marL="0" indent="0" algn="just" rtl="0">
              <a:buNone/>
            </a:pPr>
            <a:r>
              <a:rPr lang="en-US" sz="3600" b="1" dirty="0" smtClean="0">
                <a:solidFill>
                  <a:srgbClr val="00B0F0"/>
                </a:solidFill>
              </a:rPr>
              <a:t>First </a:t>
            </a:r>
            <a:r>
              <a:rPr lang="en-US" sz="3600" b="1" dirty="0">
                <a:solidFill>
                  <a:srgbClr val="00B0F0"/>
                </a:solidFill>
              </a:rPr>
              <a:t>order (exponential) kinetics: </a:t>
            </a:r>
            <a:endParaRPr lang="en-US" sz="3600" b="1" dirty="0" smtClean="0">
              <a:solidFill>
                <a:srgbClr val="00B0F0"/>
              </a:solidFill>
            </a:endParaRPr>
          </a:p>
          <a:p>
            <a:pPr algn="just" rtl="0"/>
            <a:r>
              <a:rPr lang="en-US" sz="3600" dirty="0" smtClean="0"/>
              <a:t>The </a:t>
            </a:r>
            <a:r>
              <a:rPr lang="en-US" sz="3600" b="1" dirty="0">
                <a:solidFill>
                  <a:srgbClr val="00B050"/>
                </a:solidFill>
              </a:rPr>
              <a:t>rate of elimination </a:t>
            </a:r>
            <a:r>
              <a:rPr lang="en-US" sz="3600" dirty="0"/>
              <a:t>is directly proportional to </a:t>
            </a:r>
            <a:r>
              <a:rPr lang="en-US" sz="3600" b="1" dirty="0">
                <a:solidFill>
                  <a:srgbClr val="00B0F0"/>
                </a:solidFill>
              </a:rPr>
              <a:t>drug </a:t>
            </a:r>
            <a:r>
              <a:rPr lang="en-US" sz="3600" b="1" dirty="0" smtClean="0">
                <a:solidFill>
                  <a:srgbClr val="00B0F0"/>
                </a:solidFill>
              </a:rPr>
              <a:t>concentration</a:t>
            </a:r>
            <a:r>
              <a:rPr lang="en-US" sz="3600" dirty="0" smtClean="0"/>
              <a:t>, or </a:t>
            </a:r>
            <a:r>
              <a:rPr lang="en-US" sz="3600" dirty="0"/>
              <a:t>a constant </a:t>
            </a:r>
            <a:r>
              <a:rPr lang="en-US" sz="3600" i="1" dirty="0"/>
              <a:t>fraction </a:t>
            </a:r>
            <a:r>
              <a:rPr lang="en-US" sz="3600" dirty="0"/>
              <a:t>of the drug present in the body is eliminated in unit time</a:t>
            </a:r>
            <a:r>
              <a:rPr lang="en-US" sz="3600" dirty="0" smtClean="0"/>
              <a:t>.</a:t>
            </a:r>
          </a:p>
          <a:p>
            <a:pPr marL="0" indent="0" algn="just" rtl="0">
              <a:buNone/>
            </a:pPr>
            <a:r>
              <a:rPr lang="en-US" sz="3600" dirty="0" smtClean="0"/>
              <a:t> </a:t>
            </a:r>
          </a:p>
          <a:p>
            <a:pPr algn="just" rtl="0"/>
            <a:r>
              <a:rPr lang="en-US" sz="4000" b="1" dirty="0">
                <a:solidFill>
                  <a:srgbClr val="C00000"/>
                </a:solidFill>
              </a:rPr>
              <a:t> </a:t>
            </a:r>
            <a:r>
              <a:rPr lang="en-US" sz="4000" dirty="0" smtClean="0"/>
              <a:t>plasma </a:t>
            </a:r>
            <a:r>
              <a:rPr lang="en-US" sz="4000" dirty="0"/>
              <a:t>half-life (t½) </a:t>
            </a:r>
            <a:r>
              <a:rPr lang="en-US" sz="3600" dirty="0" smtClean="0"/>
              <a:t>remains </a:t>
            </a:r>
            <a:r>
              <a:rPr lang="en-US" sz="3600" dirty="0"/>
              <a:t>constant because </a:t>
            </a:r>
            <a:r>
              <a:rPr lang="en-US" sz="3600" i="1" dirty="0" err="1"/>
              <a:t>V</a:t>
            </a:r>
            <a:r>
              <a:rPr lang="en-US" sz="3600" i="1" baseline="-25000" dirty="0" err="1"/>
              <a:t>d</a:t>
            </a:r>
            <a:r>
              <a:rPr lang="en-US" sz="3600" i="1" dirty="0"/>
              <a:t> </a:t>
            </a:r>
            <a:r>
              <a:rPr lang="en-US" sz="3600" dirty="0"/>
              <a:t>and </a:t>
            </a:r>
            <a:r>
              <a:rPr lang="en-US" sz="3600" i="1" dirty="0"/>
              <a:t>CL </a:t>
            </a:r>
            <a:r>
              <a:rPr lang="en-US" sz="3600" dirty="0"/>
              <a:t>do not change with dose. </a:t>
            </a:r>
          </a:p>
          <a:p>
            <a:pPr algn="just"/>
            <a:endParaRPr lang="ar-IQ" sz="3600" dirty="0"/>
          </a:p>
        </p:txBody>
      </p:sp>
    </p:spTree>
    <p:extLst>
      <p:ext uri="{BB962C8B-B14F-4D97-AF65-F5344CB8AC3E}">
        <p14:creationId xmlns:p14="http://schemas.microsoft.com/office/powerpoint/2010/main" val="1057025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71400"/>
            <a:ext cx="8856984" cy="6740307"/>
          </a:xfrm>
          <a:prstGeom prst="rect">
            <a:avLst/>
          </a:prstGeom>
        </p:spPr>
        <p:txBody>
          <a:bodyPr wrap="square">
            <a:spAutoFit/>
          </a:bodyPr>
          <a:lstStyle/>
          <a:p>
            <a:pPr algn="just" rtl="0"/>
            <a:endParaRPr lang="en-US" sz="3600" b="1" dirty="0" smtClean="0">
              <a:solidFill>
                <a:srgbClr val="00B0F0"/>
              </a:solidFill>
            </a:endParaRPr>
          </a:p>
          <a:p>
            <a:pPr algn="just" rtl="0"/>
            <a:r>
              <a:rPr lang="en-US" sz="3600" b="1" dirty="0" smtClean="0">
                <a:solidFill>
                  <a:srgbClr val="00B0F0"/>
                </a:solidFill>
              </a:rPr>
              <a:t>Zero </a:t>
            </a:r>
            <a:r>
              <a:rPr lang="en-US" sz="3600" b="1" dirty="0">
                <a:solidFill>
                  <a:srgbClr val="00B0F0"/>
                </a:solidFill>
              </a:rPr>
              <a:t>order (linear) kinetics: </a:t>
            </a:r>
            <a:endParaRPr lang="en-US" sz="3600" b="1" dirty="0" smtClean="0">
              <a:solidFill>
                <a:srgbClr val="00B0F0"/>
              </a:solidFill>
            </a:endParaRPr>
          </a:p>
          <a:p>
            <a:pPr marL="571500" indent="-571500" algn="just" rtl="0">
              <a:buFont typeface="Arial" pitchFamily="34" charset="0"/>
              <a:buChar char="•"/>
            </a:pPr>
            <a:r>
              <a:rPr lang="en-US" sz="3600" dirty="0" smtClean="0"/>
              <a:t> </a:t>
            </a:r>
            <a:r>
              <a:rPr lang="en-US" sz="3600" b="1" i="1" dirty="0" smtClean="0">
                <a:solidFill>
                  <a:srgbClr val="FFC000"/>
                </a:solidFill>
              </a:rPr>
              <a:t>aspirin</a:t>
            </a:r>
            <a:r>
              <a:rPr lang="en-US" sz="3600" i="1" dirty="0" smtClean="0"/>
              <a:t>,</a:t>
            </a:r>
            <a:r>
              <a:rPr lang="en-US" sz="3600" dirty="0" smtClean="0"/>
              <a:t> </a:t>
            </a:r>
            <a:r>
              <a:rPr lang="en-US" sz="3600" b="1" dirty="0">
                <a:solidFill>
                  <a:srgbClr val="FFC000"/>
                </a:solidFill>
              </a:rPr>
              <a:t>theophylline</a:t>
            </a:r>
            <a:r>
              <a:rPr lang="en-US" sz="3600" dirty="0"/>
              <a:t>,</a:t>
            </a:r>
            <a:r>
              <a:rPr lang="en-US" sz="3600" i="1" dirty="0"/>
              <a:t> </a:t>
            </a:r>
            <a:r>
              <a:rPr lang="en-US" sz="3600" dirty="0"/>
              <a:t>the doses are very large and saturate eliminating mechanisms</a:t>
            </a:r>
            <a:r>
              <a:rPr lang="en-US" sz="3600" b="1" dirty="0"/>
              <a:t> so t</a:t>
            </a:r>
            <a:r>
              <a:rPr lang="en-US" sz="3600" dirty="0"/>
              <a:t>he rate of elimination remains constant irrespective of drug </a:t>
            </a:r>
            <a:r>
              <a:rPr lang="en-US" sz="3600" dirty="0" smtClean="0"/>
              <a:t>concentration. </a:t>
            </a:r>
          </a:p>
          <a:p>
            <a:pPr algn="just" rtl="0"/>
            <a:endParaRPr lang="en-US" sz="3600" i="1" dirty="0"/>
          </a:p>
          <a:p>
            <a:pPr marL="571500" indent="-571500" algn="just" rtl="0">
              <a:buFont typeface="Arial" pitchFamily="34" charset="0"/>
              <a:buChar char="•"/>
            </a:pPr>
            <a:r>
              <a:rPr lang="en-US" sz="3600" dirty="0" smtClean="0"/>
              <a:t> </a:t>
            </a:r>
            <a:r>
              <a:rPr lang="en-US" sz="3600" dirty="0"/>
              <a:t>a constant </a:t>
            </a:r>
            <a:r>
              <a:rPr lang="en-US" sz="3600" i="1" dirty="0"/>
              <a:t>amount </a:t>
            </a:r>
            <a:r>
              <a:rPr lang="en-US" sz="3600" dirty="0"/>
              <a:t>of the drug is eliminated in unit </a:t>
            </a:r>
            <a:r>
              <a:rPr lang="en-US" sz="3600" dirty="0" smtClean="0"/>
              <a:t>time. </a:t>
            </a:r>
          </a:p>
          <a:p>
            <a:pPr algn="just" rtl="0"/>
            <a:endParaRPr lang="en-US" sz="3600" dirty="0" smtClean="0"/>
          </a:p>
          <a:p>
            <a:pPr marL="571500" indent="-571500" algn="just" rtl="0">
              <a:buFont typeface="Arial" pitchFamily="34" charset="0"/>
              <a:buChar char="•"/>
            </a:pPr>
            <a:r>
              <a:rPr lang="en-US" sz="3600" b="1" dirty="0" smtClean="0">
                <a:solidFill>
                  <a:srgbClr val="FFC000"/>
                </a:solidFill>
              </a:rPr>
              <a:t>In  </a:t>
            </a:r>
            <a:r>
              <a:rPr lang="en-US" sz="3600" b="1" dirty="0">
                <a:solidFill>
                  <a:srgbClr val="FFC000"/>
                </a:solidFill>
              </a:rPr>
              <a:t>Zero order kinetics—t½ increases </a:t>
            </a:r>
            <a:r>
              <a:rPr lang="en-US" sz="3600" b="1" dirty="0" smtClean="0">
                <a:solidFill>
                  <a:srgbClr val="FFC000"/>
                </a:solidFill>
              </a:rPr>
              <a:t>with dose. </a:t>
            </a:r>
            <a:endParaRPr lang="en-US" sz="3600" b="1" dirty="0">
              <a:solidFill>
                <a:srgbClr val="FFC000"/>
              </a:solidFill>
            </a:endParaRPr>
          </a:p>
        </p:txBody>
      </p:sp>
    </p:spTree>
    <p:extLst>
      <p:ext uri="{BB962C8B-B14F-4D97-AF65-F5344CB8AC3E}">
        <p14:creationId xmlns:p14="http://schemas.microsoft.com/office/powerpoint/2010/main" val="837026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496" y="125760"/>
            <a:ext cx="8651304" cy="1143000"/>
          </a:xfrm>
        </p:spPr>
        <p:txBody>
          <a:bodyPr>
            <a:noAutofit/>
          </a:bodyPr>
          <a:lstStyle/>
          <a:p>
            <a:r>
              <a:rPr lang="en-US" b="1" dirty="0">
                <a:solidFill>
                  <a:srgbClr val="C00000"/>
                </a:solidFill>
              </a:rPr>
              <a:t/>
            </a:r>
            <a:br>
              <a:rPr lang="en-US" b="1" dirty="0">
                <a:solidFill>
                  <a:srgbClr val="C00000"/>
                </a:solidFill>
              </a:rPr>
            </a:br>
            <a:r>
              <a:rPr lang="en-US" b="1" dirty="0" smtClean="0">
                <a:solidFill>
                  <a:srgbClr val="C00000"/>
                </a:solidFill>
              </a:rPr>
              <a:t>Design of </a:t>
            </a:r>
            <a:r>
              <a:rPr lang="en-US" b="1" dirty="0">
                <a:solidFill>
                  <a:srgbClr val="C00000"/>
                </a:solidFill>
              </a:rPr>
              <a:t>dosage </a:t>
            </a:r>
            <a:r>
              <a:rPr lang="en-US" b="1" dirty="0" smtClean="0">
                <a:solidFill>
                  <a:srgbClr val="C00000"/>
                </a:solidFill>
              </a:rPr>
              <a:t>regimen</a:t>
            </a:r>
            <a:r>
              <a:rPr lang="en-US" dirty="0">
                <a:solidFill>
                  <a:srgbClr val="C00000"/>
                </a:solidFill>
              </a:rPr>
              <a:t/>
            </a:r>
            <a:br>
              <a:rPr lang="en-US" dirty="0">
                <a:solidFill>
                  <a:srgbClr val="C00000"/>
                </a:solidFill>
              </a:rPr>
            </a:br>
            <a:endParaRPr lang="ar-IQ" dirty="0">
              <a:solidFill>
                <a:srgbClr val="C00000"/>
              </a:solidFill>
            </a:endParaRPr>
          </a:p>
        </p:txBody>
      </p:sp>
      <p:sp>
        <p:nvSpPr>
          <p:cNvPr id="3" name="عنصر نائب للمحتوى 2"/>
          <p:cNvSpPr>
            <a:spLocks noGrp="1"/>
          </p:cNvSpPr>
          <p:nvPr>
            <p:ph idx="1"/>
          </p:nvPr>
        </p:nvSpPr>
        <p:spPr>
          <a:xfrm>
            <a:off x="107504" y="1052736"/>
            <a:ext cx="8928992" cy="4525963"/>
          </a:xfrm>
        </p:spPr>
        <p:txBody>
          <a:bodyPr>
            <a:noAutofit/>
          </a:bodyPr>
          <a:lstStyle/>
          <a:p>
            <a:pPr marL="0" indent="0" algn="just" rtl="0">
              <a:buNone/>
            </a:pPr>
            <a:r>
              <a:rPr lang="en-US" sz="3600" dirty="0" smtClean="0"/>
              <a:t> achievement </a:t>
            </a:r>
            <a:r>
              <a:rPr lang="en-US" sz="3600" dirty="0"/>
              <a:t>and </a:t>
            </a:r>
            <a:r>
              <a:rPr lang="en-US" sz="3600" dirty="0" smtClean="0"/>
              <a:t>maintaining </a:t>
            </a:r>
            <a:r>
              <a:rPr lang="en-US" sz="3600" dirty="0"/>
              <a:t>concentrations within a </a:t>
            </a:r>
            <a:r>
              <a:rPr lang="en-US" sz="3600" dirty="0">
                <a:solidFill>
                  <a:srgbClr val="00B0F0"/>
                </a:solidFill>
              </a:rPr>
              <a:t>therapeutic response </a:t>
            </a:r>
            <a:r>
              <a:rPr lang="en-US" sz="3600" dirty="0"/>
              <a:t>window while minimizing </a:t>
            </a:r>
            <a:r>
              <a:rPr lang="en-US" sz="3600" dirty="0" smtClean="0"/>
              <a:t> </a:t>
            </a:r>
            <a:r>
              <a:rPr lang="en-US" sz="3600" dirty="0"/>
              <a:t>side </a:t>
            </a:r>
            <a:r>
              <a:rPr lang="en-US" sz="3600" dirty="0" smtClean="0"/>
              <a:t>effects</a:t>
            </a:r>
            <a:r>
              <a:rPr lang="en-US" sz="3600" dirty="0"/>
              <a:t> </a:t>
            </a:r>
            <a:r>
              <a:rPr lang="en-US" sz="3600" dirty="0" smtClean="0"/>
              <a:t>is a  </a:t>
            </a:r>
            <a:r>
              <a:rPr lang="en-US" sz="3600" dirty="0"/>
              <a:t>goal. </a:t>
            </a:r>
          </a:p>
          <a:p>
            <a:pPr algn="just" rtl="0"/>
            <a:r>
              <a:rPr lang="en-US" sz="3600" dirty="0" smtClean="0"/>
              <a:t>small </a:t>
            </a:r>
            <a:r>
              <a:rPr lang="en-US" sz="3600" dirty="0"/>
              <a:t>therapeutic </a:t>
            </a:r>
            <a:r>
              <a:rPr lang="en-US" sz="3600" dirty="0" smtClean="0"/>
              <a:t>window (</a:t>
            </a:r>
            <a:r>
              <a:rPr lang="en-US" sz="3600" i="1" dirty="0" smtClean="0"/>
              <a:t>digoxin</a:t>
            </a:r>
            <a:r>
              <a:rPr lang="en-US" sz="3600" i="1" dirty="0"/>
              <a:t>, warfarin)</a:t>
            </a:r>
            <a:r>
              <a:rPr lang="en-US" sz="3600" dirty="0"/>
              <a:t>, extra </a:t>
            </a:r>
            <a:r>
              <a:rPr lang="en-US" sz="3600" dirty="0" smtClean="0"/>
              <a:t>caution </a:t>
            </a:r>
            <a:r>
              <a:rPr lang="en-US" sz="3600" dirty="0"/>
              <a:t>in selecting a dosage regimen, </a:t>
            </a:r>
          </a:p>
          <a:p>
            <a:pPr algn="just" rtl="0"/>
            <a:r>
              <a:rPr lang="en-US" sz="3600" dirty="0" smtClean="0"/>
              <a:t> </a:t>
            </a:r>
            <a:r>
              <a:rPr lang="en-US" sz="3600" dirty="0"/>
              <a:t>monitoring of drug levels may help ensure attainment of the therapeutic </a:t>
            </a:r>
            <a:r>
              <a:rPr lang="en-US" sz="3600" dirty="0" smtClean="0"/>
              <a:t>range. </a:t>
            </a:r>
            <a:endParaRPr lang="en-US" sz="3600" dirty="0"/>
          </a:p>
        </p:txBody>
      </p:sp>
    </p:spTree>
    <p:extLst>
      <p:ext uri="{BB962C8B-B14F-4D97-AF65-F5344CB8AC3E}">
        <p14:creationId xmlns:p14="http://schemas.microsoft.com/office/powerpoint/2010/main" val="2760517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86874"/>
            <a:ext cx="8640960" cy="3970318"/>
          </a:xfrm>
          <a:prstGeom prst="rect">
            <a:avLst/>
          </a:prstGeom>
        </p:spPr>
        <p:txBody>
          <a:bodyPr wrap="square">
            <a:spAutoFit/>
          </a:bodyPr>
          <a:lstStyle/>
          <a:p>
            <a:pPr marL="571500" indent="-571500" algn="just" rtl="0">
              <a:buFont typeface="Wingdings" pitchFamily="2" charset="2"/>
              <a:buChar char="v"/>
            </a:pPr>
            <a:r>
              <a:rPr lang="en-US" sz="3600" dirty="0"/>
              <a:t>When a drug is repeated at relatively short intervals, the plasma concentration  rises and accumulates in the body until a </a:t>
            </a:r>
            <a:r>
              <a:rPr lang="en-US" sz="3600" b="1" dirty="0">
                <a:solidFill>
                  <a:srgbClr val="FF0000"/>
                </a:solidFill>
              </a:rPr>
              <a:t>steady state plasma concentration (</a:t>
            </a:r>
            <a:r>
              <a:rPr lang="en-US" sz="3600" b="1" i="1" dirty="0" err="1">
                <a:solidFill>
                  <a:srgbClr val="FF0000"/>
                </a:solidFill>
              </a:rPr>
              <a:t>Cpss</a:t>
            </a:r>
            <a:r>
              <a:rPr lang="en-US" sz="3600" b="1" dirty="0">
                <a:solidFill>
                  <a:srgbClr val="FF0000"/>
                </a:solidFill>
              </a:rPr>
              <a:t>) </a:t>
            </a:r>
            <a:r>
              <a:rPr lang="en-US" sz="3600" dirty="0"/>
              <a:t>(rate drug elimination equals rate of drug administration) is reached (elimination </a:t>
            </a:r>
            <a:r>
              <a:rPr lang="en-US" sz="3600" dirty="0" smtClean="0"/>
              <a:t>balances input).</a:t>
            </a:r>
            <a:endParaRPr lang="ar-IQ" sz="3600" dirty="0"/>
          </a:p>
        </p:txBody>
      </p:sp>
    </p:spTree>
    <p:extLst>
      <p:ext uri="{BB962C8B-B14F-4D97-AF65-F5344CB8AC3E}">
        <p14:creationId xmlns:p14="http://schemas.microsoft.com/office/powerpoint/2010/main" val="2079611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10810"/>
            <a:ext cx="8784976" cy="3970318"/>
          </a:xfrm>
          <a:prstGeom prst="rect">
            <a:avLst/>
          </a:prstGeom>
        </p:spPr>
        <p:txBody>
          <a:bodyPr wrap="square">
            <a:spAutoFit/>
          </a:bodyPr>
          <a:lstStyle/>
          <a:p>
            <a:pPr algn="just" rtl="0"/>
            <a:r>
              <a:rPr lang="en-US" sz="3600" b="1" dirty="0">
                <a:solidFill>
                  <a:srgbClr val="00B0F0"/>
                </a:solidFill>
              </a:rPr>
              <a:t>Time required to reach the steady-state drug concentration:</a:t>
            </a:r>
            <a:endParaRPr lang="en-US" sz="3600" dirty="0">
              <a:solidFill>
                <a:srgbClr val="00B0F0"/>
              </a:solidFill>
            </a:endParaRPr>
          </a:p>
          <a:p>
            <a:pPr algn="just" rtl="0"/>
            <a:r>
              <a:rPr lang="en-US" sz="3600" dirty="0"/>
              <a:t>The concentration of a drug rises from zero at the start of the infusion to its ultimate steady-state level, </a:t>
            </a:r>
            <a:r>
              <a:rPr lang="en-US" sz="3600" dirty="0" err="1"/>
              <a:t>Css</a:t>
            </a:r>
            <a:r>
              <a:rPr lang="en-US" sz="3600" dirty="0"/>
              <a:t>. The rate constant for attainment of steady state is the rate constant for total body elimination of the drug. </a:t>
            </a:r>
          </a:p>
        </p:txBody>
      </p:sp>
    </p:spTree>
    <p:extLst>
      <p:ext uri="{BB962C8B-B14F-4D97-AF65-F5344CB8AC3E}">
        <p14:creationId xmlns:p14="http://schemas.microsoft.com/office/powerpoint/2010/main" val="1679280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55365"/>
            <a:ext cx="8784976" cy="4525963"/>
          </a:xfrm>
        </p:spPr>
        <p:txBody>
          <a:bodyPr>
            <a:normAutofit/>
          </a:bodyPr>
          <a:lstStyle/>
          <a:p>
            <a:pPr algn="just" rtl="0"/>
            <a:r>
              <a:rPr lang="en-US" sz="3600" dirty="0"/>
              <a:t>Thus, 50% of </a:t>
            </a:r>
            <a:r>
              <a:rPr lang="en-US" sz="3600" dirty="0" err="1"/>
              <a:t>Css</a:t>
            </a:r>
            <a:r>
              <a:rPr lang="en-US" sz="3600" dirty="0"/>
              <a:t> of a drug is observed after the time elapsed, since the infusion, t, is equal to t1/2, where t1/2 (or half-life) is the time required for the drug concentration to change by 50%. </a:t>
            </a:r>
          </a:p>
          <a:p>
            <a:pPr algn="just" rtl="0"/>
            <a:endParaRPr lang="ar-IQ" sz="3600" dirty="0"/>
          </a:p>
        </p:txBody>
      </p:sp>
    </p:spTree>
    <p:extLst>
      <p:ext uri="{BB962C8B-B14F-4D97-AF65-F5344CB8AC3E}">
        <p14:creationId xmlns:p14="http://schemas.microsoft.com/office/powerpoint/2010/main" val="3852330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aibolita.com/uploads/posts/2015-03/69q-33.jpg"/>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5328592"/>
          </a:xfrm>
          <a:prstGeom prst="rect">
            <a:avLst/>
          </a:prstGeom>
          <a:noFill/>
          <a:ln>
            <a:noFill/>
          </a:ln>
        </p:spPr>
      </p:pic>
    </p:spTree>
    <p:extLst>
      <p:ext uri="{BB962C8B-B14F-4D97-AF65-F5344CB8AC3E}">
        <p14:creationId xmlns:p14="http://schemas.microsoft.com/office/powerpoint/2010/main" val="689379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239151"/>
            <a:ext cx="8712968" cy="6740307"/>
          </a:xfrm>
          <a:prstGeom prst="rect">
            <a:avLst/>
          </a:prstGeom>
        </p:spPr>
        <p:txBody>
          <a:bodyPr wrap="square">
            <a:spAutoFit/>
          </a:bodyPr>
          <a:lstStyle/>
          <a:p>
            <a:pPr algn="just" rtl="0"/>
            <a:r>
              <a:rPr lang="en-US" sz="3600" b="1" dirty="0">
                <a:solidFill>
                  <a:srgbClr val="FF0000"/>
                </a:solidFill>
              </a:rPr>
              <a:t>Multiple oral administrations:</a:t>
            </a:r>
            <a:r>
              <a:rPr lang="en-US" sz="3600" dirty="0">
                <a:solidFill>
                  <a:srgbClr val="FF0000"/>
                </a:solidFill>
              </a:rPr>
              <a:t> </a:t>
            </a:r>
            <a:endParaRPr lang="en-US" sz="3600" dirty="0" smtClean="0">
              <a:solidFill>
                <a:srgbClr val="FF0000"/>
              </a:solidFill>
            </a:endParaRPr>
          </a:p>
          <a:p>
            <a:pPr marL="571500" indent="-571500" algn="just" rtl="0">
              <a:buFont typeface="Arial" pitchFamily="34" charset="0"/>
              <a:buChar char="•"/>
            </a:pPr>
            <a:r>
              <a:rPr lang="en-US" sz="3600" dirty="0" smtClean="0"/>
              <a:t> </a:t>
            </a:r>
            <a:r>
              <a:rPr lang="en-US" sz="3600" dirty="0"/>
              <a:t>O</a:t>
            </a:r>
            <a:r>
              <a:rPr lang="en-US" sz="3600" dirty="0" smtClean="0"/>
              <a:t>ral drugs taken </a:t>
            </a:r>
            <a:r>
              <a:rPr lang="en-US" sz="3600" dirty="0"/>
              <a:t>at a specific dose one, two, or three times daily. </a:t>
            </a:r>
          </a:p>
          <a:p>
            <a:pPr marL="571500" indent="-571500" algn="just" rtl="0">
              <a:buFont typeface="Arial" pitchFamily="34" charset="0"/>
              <a:buChar char="•"/>
            </a:pPr>
            <a:r>
              <a:rPr lang="en-US" sz="3600" dirty="0" smtClean="0"/>
              <a:t> The </a:t>
            </a:r>
            <a:r>
              <a:rPr lang="en-US" sz="3600" dirty="0"/>
              <a:t>fluctuations in plasma concentration at steady state depends on the dose interval relative to t</a:t>
            </a:r>
            <a:r>
              <a:rPr lang="en-US" sz="3600" dirty="0" smtClean="0"/>
              <a:t>½. </a:t>
            </a:r>
          </a:p>
          <a:p>
            <a:pPr algn="just" rtl="0"/>
            <a:endParaRPr lang="en-US" sz="3600" dirty="0" smtClean="0"/>
          </a:p>
          <a:p>
            <a:pPr marL="571500" indent="-571500" algn="just" rtl="0">
              <a:buFont typeface="Arial" pitchFamily="34" charset="0"/>
              <a:buChar char="•"/>
            </a:pPr>
            <a:r>
              <a:rPr lang="en-US" sz="3600" dirty="0" smtClean="0"/>
              <a:t> Dosage </a:t>
            </a:r>
            <a:r>
              <a:rPr lang="en-US" sz="3600" dirty="0"/>
              <a:t>intervals </a:t>
            </a:r>
            <a:r>
              <a:rPr lang="en-US" sz="3600" dirty="0" smtClean="0"/>
              <a:t>are the result </a:t>
            </a:r>
            <a:r>
              <a:rPr lang="en-US" sz="3600" dirty="0"/>
              <a:t>between what amplitude of fluctuations is </a:t>
            </a:r>
            <a:r>
              <a:rPr lang="en-US" sz="3600" dirty="0" smtClean="0"/>
              <a:t>clinically acceptable  </a:t>
            </a:r>
            <a:r>
              <a:rPr lang="en-US" sz="3600" dirty="0"/>
              <a:t>and what frequency of dosing is convenient. </a:t>
            </a:r>
            <a:endParaRPr lang="en-US" sz="3600" dirty="0" smtClean="0"/>
          </a:p>
          <a:p>
            <a:pPr algn="just" rtl="0"/>
            <a:endParaRPr lang="en-US" sz="3600" dirty="0" smtClean="0"/>
          </a:p>
        </p:txBody>
      </p:sp>
    </p:spTree>
    <p:extLst>
      <p:ext uri="{BB962C8B-B14F-4D97-AF65-F5344CB8AC3E}">
        <p14:creationId xmlns:p14="http://schemas.microsoft.com/office/powerpoint/2010/main" val="3379145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776"/>
            <a:ext cx="8229600" cy="1143000"/>
          </a:xfrm>
        </p:spPr>
        <p:txBody>
          <a:bodyPr>
            <a:noAutofit/>
          </a:bodyPr>
          <a:lstStyle/>
          <a:p>
            <a:pPr algn="l" rtl="0"/>
            <a:r>
              <a:rPr lang="en-US" b="1" dirty="0">
                <a:solidFill>
                  <a:srgbClr val="C00000"/>
                </a:solidFill>
              </a:rPr>
              <a:t>Mechanisms of absorption of </a:t>
            </a:r>
            <a:r>
              <a:rPr lang="en-US" b="1" dirty="0" smtClean="0">
                <a:solidFill>
                  <a:srgbClr val="C00000"/>
                </a:solidFill>
              </a:rPr>
              <a:t>drug</a:t>
            </a:r>
            <a:endParaRPr lang="ar-IQ" dirty="0">
              <a:solidFill>
                <a:srgbClr val="C00000"/>
              </a:solidFill>
            </a:endParaRPr>
          </a:p>
        </p:txBody>
      </p:sp>
      <p:sp>
        <p:nvSpPr>
          <p:cNvPr id="3" name="عنصر نائب للمحتوى 2"/>
          <p:cNvSpPr>
            <a:spLocks noGrp="1"/>
          </p:cNvSpPr>
          <p:nvPr>
            <p:ph idx="1"/>
          </p:nvPr>
        </p:nvSpPr>
        <p:spPr>
          <a:xfrm>
            <a:off x="179512" y="1628800"/>
            <a:ext cx="8784976" cy="4525963"/>
          </a:xfrm>
        </p:spPr>
        <p:txBody>
          <a:bodyPr>
            <a:noAutofit/>
          </a:bodyPr>
          <a:lstStyle/>
          <a:p>
            <a:pPr marL="0" indent="0" algn="just" rtl="0">
              <a:buNone/>
            </a:pPr>
            <a:r>
              <a:rPr lang="en-US" sz="3600" b="1" dirty="0" smtClean="0">
                <a:solidFill>
                  <a:srgbClr val="0070C0"/>
                </a:solidFill>
              </a:rPr>
              <a:t>  passive diffusion            facilitated diffusion </a:t>
            </a:r>
          </a:p>
          <a:p>
            <a:pPr marL="0" indent="0" algn="just" rtl="0">
              <a:buNone/>
            </a:pPr>
            <a:r>
              <a:rPr lang="en-US" sz="3600" b="1" dirty="0" smtClean="0">
                <a:solidFill>
                  <a:srgbClr val="0070C0"/>
                </a:solidFill>
              </a:rPr>
              <a:t>  active transport              endocytosis.</a:t>
            </a:r>
          </a:p>
          <a:p>
            <a:pPr marL="0" indent="0" algn="just" rtl="0">
              <a:buNone/>
            </a:pPr>
            <a:endParaRPr lang="en-US" sz="3600" b="1" dirty="0">
              <a:solidFill>
                <a:srgbClr val="0070C0"/>
              </a:solidFill>
            </a:endParaRPr>
          </a:p>
          <a:p>
            <a:pPr marL="0" indent="0" algn="just" rtl="0">
              <a:buNone/>
            </a:pPr>
            <a:r>
              <a:rPr lang="en-US" sz="3600" b="1" dirty="0">
                <a:solidFill>
                  <a:srgbClr val="C00000"/>
                </a:solidFill>
              </a:rPr>
              <a:t>1. Passive diffusion: </a:t>
            </a:r>
            <a:r>
              <a:rPr lang="en-US" sz="3600" dirty="0"/>
              <a:t>The driving force for passive absorption of a drug is the </a:t>
            </a:r>
            <a:r>
              <a:rPr lang="en-US" sz="3600" b="1" dirty="0">
                <a:solidFill>
                  <a:srgbClr val="00B050"/>
                </a:solidFill>
              </a:rPr>
              <a:t>concentration gradient </a:t>
            </a:r>
            <a:r>
              <a:rPr lang="en-US" sz="3600" dirty="0"/>
              <a:t>across a </a:t>
            </a:r>
            <a:r>
              <a:rPr lang="en-US" sz="3600" dirty="0" smtClean="0"/>
              <a:t>membrane separating two body compartments. </a:t>
            </a:r>
            <a:endParaRPr lang="ar-IQ" sz="3600" dirty="0"/>
          </a:p>
        </p:txBody>
      </p:sp>
    </p:spTree>
    <p:extLst>
      <p:ext uri="{BB962C8B-B14F-4D97-AF65-F5344CB8AC3E}">
        <p14:creationId xmlns:p14="http://schemas.microsoft.com/office/powerpoint/2010/main" val="19552084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39508"/>
            <a:ext cx="5400600" cy="59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7555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4" y="461963"/>
            <a:ext cx="4456137"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42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96" y="692696"/>
            <a:ext cx="8928992" cy="5632311"/>
          </a:xfrm>
          <a:prstGeom prst="rect">
            <a:avLst/>
          </a:prstGeom>
        </p:spPr>
        <p:txBody>
          <a:bodyPr wrap="square">
            <a:spAutoFit/>
          </a:bodyPr>
          <a:lstStyle/>
          <a:p>
            <a:pPr marL="571500" indent="-571500" algn="just" rtl="0">
              <a:buFont typeface="Arial" pitchFamily="34" charset="0"/>
              <a:buChar char="•"/>
            </a:pPr>
            <a:r>
              <a:rPr lang="en-US" sz="3600" dirty="0"/>
              <a:t>Drugs with </a:t>
            </a:r>
            <a:r>
              <a:rPr lang="en-US" sz="3600" b="1" dirty="0">
                <a:solidFill>
                  <a:srgbClr val="00B0F0"/>
                </a:solidFill>
              </a:rPr>
              <a:t>short t½ (up to 2–3 </a:t>
            </a:r>
            <a:r>
              <a:rPr lang="en-US" sz="3600" b="1" dirty="0" err="1">
                <a:solidFill>
                  <a:srgbClr val="00B0F0"/>
                </a:solidFill>
              </a:rPr>
              <a:t>hr</a:t>
            </a:r>
            <a:r>
              <a:rPr lang="en-US" sz="3600" b="1" dirty="0">
                <a:solidFill>
                  <a:srgbClr val="00B0F0"/>
                </a:solidFill>
              </a:rPr>
              <a:t>) </a:t>
            </a:r>
            <a:r>
              <a:rPr lang="en-US" sz="3600" dirty="0"/>
              <a:t>administered at </a:t>
            </a:r>
            <a:r>
              <a:rPr lang="en-US" sz="3600" dirty="0" smtClean="0"/>
              <a:t>intervals </a:t>
            </a:r>
            <a:r>
              <a:rPr lang="en-US" sz="3600" b="1" dirty="0">
                <a:solidFill>
                  <a:srgbClr val="00B0F0"/>
                </a:solidFill>
              </a:rPr>
              <a:t>(6–12 </a:t>
            </a:r>
            <a:r>
              <a:rPr lang="en-US" sz="3600" b="1" dirty="0" err="1">
                <a:solidFill>
                  <a:srgbClr val="00B0F0"/>
                </a:solidFill>
              </a:rPr>
              <a:t>hr</a:t>
            </a:r>
            <a:r>
              <a:rPr lang="en-US" sz="3600" b="1" dirty="0">
                <a:solidFill>
                  <a:srgbClr val="00B0F0"/>
                </a:solidFill>
              </a:rPr>
              <a:t>) </a:t>
            </a:r>
            <a:r>
              <a:rPr lang="en-US" sz="3600" dirty="0"/>
              <a:t>achieve the target levels only intermittently and fluctuations in plasma concentration are marked</a:t>
            </a:r>
            <a:r>
              <a:rPr lang="en-US" sz="3600" dirty="0" smtClean="0"/>
              <a:t>.</a:t>
            </a:r>
          </a:p>
          <a:p>
            <a:pPr algn="just" rtl="0"/>
            <a:r>
              <a:rPr lang="en-US" sz="3600" dirty="0" smtClean="0"/>
              <a:t> </a:t>
            </a:r>
          </a:p>
          <a:p>
            <a:pPr marL="571500" indent="-571500" algn="just" rtl="0">
              <a:buFont typeface="Arial" pitchFamily="34" charset="0"/>
              <a:buChar char="•"/>
            </a:pPr>
            <a:r>
              <a:rPr lang="en-US" sz="3600" dirty="0" smtClean="0"/>
              <a:t>In </a:t>
            </a:r>
            <a:r>
              <a:rPr lang="en-US" sz="3600" dirty="0"/>
              <a:t>case of many drugs (penicillin, ampicillin, chloramphenicol, erythromycin, propranolol) </a:t>
            </a:r>
            <a:r>
              <a:rPr lang="en-US" sz="3600" dirty="0" smtClean="0"/>
              <a:t>this </a:t>
            </a:r>
            <a:r>
              <a:rPr lang="en-US" sz="3600" dirty="0"/>
              <a:t>is </a:t>
            </a:r>
            <a:r>
              <a:rPr lang="en-US" sz="3600" b="1" dirty="0">
                <a:solidFill>
                  <a:srgbClr val="00B0F0"/>
                </a:solidFill>
              </a:rPr>
              <a:t>therapeutically acceptable.</a:t>
            </a:r>
            <a:endParaRPr lang="ar-IQ" sz="3600" b="1" dirty="0">
              <a:solidFill>
                <a:srgbClr val="00B0F0"/>
              </a:solidFill>
            </a:endParaRPr>
          </a:p>
        </p:txBody>
      </p:sp>
    </p:spTree>
    <p:extLst>
      <p:ext uri="{BB962C8B-B14F-4D97-AF65-F5344CB8AC3E}">
        <p14:creationId xmlns:p14="http://schemas.microsoft.com/office/powerpoint/2010/main" val="2247483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64435"/>
            <a:ext cx="5080396" cy="509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3624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83167"/>
            <a:ext cx="9036496" cy="5078313"/>
          </a:xfrm>
          <a:prstGeom prst="rect">
            <a:avLst/>
          </a:prstGeom>
        </p:spPr>
        <p:txBody>
          <a:bodyPr wrap="square">
            <a:spAutoFit/>
          </a:bodyPr>
          <a:lstStyle/>
          <a:p>
            <a:pPr algn="just" rtl="0"/>
            <a:r>
              <a:rPr lang="en-US" sz="3600" dirty="0" smtClean="0"/>
              <a:t> </a:t>
            </a:r>
          </a:p>
          <a:p>
            <a:pPr marL="571500" indent="-571500" algn="just" rtl="0">
              <a:buFont typeface="Wingdings" pitchFamily="2" charset="2"/>
              <a:buChar char="v"/>
            </a:pPr>
            <a:r>
              <a:rPr lang="en-US" sz="3600" dirty="0"/>
              <a:t>For drugs with longer t½ </a:t>
            </a:r>
            <a:r>
              <a:rPr lang="en-US" sz="3600" dirty="0" smtClean="0"/>
              <a:t> the attainment  of target </a:t>
            </a:r>
            <a:r>
              <a:rPr lang="en-US" sz="3600" dirty="0"/>
              <a:t>level at steady state will be </a:t>
            </a:r>
            <a:r>
              <a:rPr lang="en-US" sz="3600" dirty="0" smtClean="0"/>
              <a:t>delayed and so the </a:t>
            </a:r>
            <a:r>
              <a:rPr lang="en-US" sz="3600" dirty="0" err="1" smtClean="0"/>
              <a:t>therabutic</a:t>
            </a:r>
            <a:r>
              <a:rPr lang="en-US" sz="3600" dirty="0" smtClean="0"/>
              <a:t> effect </a:t>
            </a:r>
            <a:r>
              <a:rPr lang="en-US" sz="3600" dirty="0"/>
              <a:t>by about 4 </a:t>
            </a:r>
            <a:r>
              <a:rPr lang="en-US" sz="3600" dirty="0" err="1" smtClean="0"/>
              <a:t>halflives</a:t>
            </a:r>
            <a:r>
              <a:rPr lang="en-US" sz="3600" dirty="0" smtClean="0"/>
              <a:t>. </a:t>
            </a:r>
            <a:r>
              <a:rPr lang="en-US" sz="3600" dirty="0"/>
              <a:t>Such drugs are </a:t>
            </a:r>
            <a:r>
              <a:rPr lang="en-US" sz="3600" dirty="0" smtClean="0"/>
              <a:t>administered </a:t>
            </a:r>
            <a:r>
              <a:rPr lang="en-US" sz="3600" dirty="0"/>
              <a:t>by </a:t>
            </a:r>
            <a:r>
              <a:rPr lang="en-US" sz="3600" b="1" dirty="0">
                <a:solidFill>
                  <a:srgbClr val="FF0000"/>
                </a:solidFill>
              </a:rPr>
              <a:t>initial </a:t>
            </a:r>
            <a:r>
              <a:rPr lang="en-US" sz="3600" b="1" dirty="0" smtClean="0">
                <a:solidFill>
                  <a:srgbClr val="FF0000"/>
                </a:solidFill>
              </a:rPr>
              <a:t>loading dose </a:t>
            </a:r>
            <a:r>
              <a:rPr lang="en-US" sz="3600" dirty="0"/>
              <a:t>and subsequent </a:t>
            </a:r>
            <a:r>
              <a:rPr lang="en-US" sz="3600" b="1" dirty="0">
                <a:solidFill>
                  <a:srgbClr val="00B050"/>
                </a:solidFill>
              </a:rPr>
              <a:t>maintenance doses. </a:t>
            </a:r>
          </a:p>
          <a:p>
            <a:pPr algn="just" rtl="0"/>
            <a:r>
              <a:rPr lang="en-US" sz="3600" dirty="0"/>
              <a:t> </a:t>
            </a:r>
          </a:p>
          <a:p>
            <a:pPr marL="342900" indent="-342900" algn="just" rtl="0">
              <a:buAutoNum type="arabicPeriod"/>
            </a:pPr>
            <a:endParaRPr lang="en-US" sz="3600" dirty="0"/>
          </a:p>
        </p:txBody>
      </p:sp>
    </p:spTree>
    <p:extLst>
      <p:ext uri="{BB962C8B-B14F-4D97-AF65-F5344CB8AC3E}">
        <p14:creationId xmlns:p14="http://schemas.microsoft.com/office/powerpoint/2010/main" val="4196771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83637"/>
            <a:ext cx="8928992" cy="5632311"/>
          </a:xfrm>
          <a:prstGeom prst="rect">
            <a:avLst/>
          </a:prstGeom>
        </p:spPr>
        <p:txBody>
          <a:bodyPr wrap="square">
            <a:spAutoFit/>
          </a:bodyPr>
          <a:lstStyle/>
          <a:p>
            <a:pPr marL="342900" indent="-342900" algn="just" rtl="0">
              <a:buAutoNum type="arabicPeriod"/>
            </a:pPr>
            <a:r>
              <a:rPr lang="en-US" sz="3600" b="1" dirty="0" smtClean="0">
                <a:solidFill>
                  <a:srgbClr val="FF0000"/>
                </a:solidFill>
              </a:rPr>
              <a:t> Maintenance </a:t>
            </a:r>
            <a:r>
              <a:rPr lang="en-US" sz="3600" b="1" dirty="0">
                <a:solidFill>
                  <a:srgbClr val="FF0000"/>
                </a:solidFill>
              </a:rPr>
              <a:t>dose: </a:t>
            </a:r>
            <a:r>
              <a:rPr lang="en-US" sz="3600" dirty="0" smtClean="0"/>
              <a:t>The </a:t>
            </a:r>
            <a:r>
              <a:rPr lang="en-US" sz="3600" dirty="0"/>
              <a:t>dosing rate can be determined by knowing the target concentration in plasma (</a:t>
            </a:r>
            <a:r>
              <a:rPr lang="en-US" sz="3600" dirty="0" err="1"/>
              <a:t>Cp</a:t>
            </a:r>
            <a:r>
              <a:rPr lang="en-US" sz="3600" dirty="0"/>
              <a:t>), clearance (CL) of the drug from the systemic circulation, and the fraction (F) absorbed (bioavailability</a:t>
            </a:r>
            <a:r>
              <a:rPr lang="en-US" sz="3600" dirty="0" smtClean="0"/>
              <a:t>):</a:t>
            </a:r>
          </a:p>
          <a:p>
            <a:pPr algn="just" rtl="0"/>
            <a:endParaRPr lang="en-US" sz="3600" dirty="0"/>
          </a:p>
          <a:p>
            <a:pPr algn="just" rtl="0"/>
            <a:endParaRPr lang="en-US" sz="3600" dirty="0" smtClean="0"/>
          </a:p>
          <a:p>
            <a:pPr algn="just" rtl="0"/>
            <a:endParaRPr lang="en-US" sz="3600" dirty="0"/>
          </a:p>
          <a:p>
            <a:pPr algn="just" rtl="0"/>
            <a:r>
              <a:rPr lang="en-US" sz="3600" dirty="0" smtClean="0"/>
              <a:t>                               </a:t>
            </a:r>
            <a:endParaRPr lang="ar-IQ" sz="3600" dirty="0"/>
          </a:p>
        </p:txBody>
      </p:sp>
      <p:graphicFrame>
        <p:nvGraphicFramePr>
          <p:cNvPr id="3" name="كائن 2"/>
          <p:cNvGraphicFramePr>
            <a:graphicFrameLocks noChangeAspect="1"/>
          </p:cNvGraphicFramePr>
          <p:nvPr>
            <p:extLst>
              <p:ext uri="{D42A27DB-BD31-4B8C-83A1-F6EECF244321}">
                <p14:modId xmlns:p14="http://schemas.microsoft.com/office/powerpoint/2010/main" val="882711868"/>
              </p:ext>
            </p:extLst>
          </p:nvPr>
        </p:nvGraphicFramePr>
        <p:xfrm>
          <a:off x="899592" y="4797152"/>
          <a:ext cx="6448029" cy="943669"/>
        </p:xfrm>
        <a:graphic>
          <a:graphicData uri="http://schemas.openxmlformats.org/presentationml/2006/ole">
            <mc:AlternateContent xmlns:mc="http://schemas.openxmlformats.org/markup-compatibility/2006">
              <mc:Choice xmlns:v="urn:schemas-microsoft-com:vml" Requires="v">
                <p:oleObj spid="_x0000_s4131" name="معادلة" r:id="rId3" imgW="1815312" imgH="253890" progId="Equation.3">
                  <p:embed/>
                </p:oleObj>
              </mc:Choice>
              <mc:Fallback>
                <p:oleObj name="معادلة" r:id="rId3" imgW="1815312"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797152"/>
                        <a:ext cx="6448029" cy="9436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97633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55175"/>
            <a:ext cx="8640960" cy="6186309"/>
          </a:xfrm>
          <a:prstGeom prst="rect">
            <a:avLst/>
          </a:prstGeom>
        </p:spPr>
        <p:txBody>
          <a:bodyPr wrap="square">
            <a:spAutoFit/>
          </a:bodyPr>
          <a:lstStyle/>
          <a:p>
            <a:pPr algn="just" rtl="0"/>
            <a:r>
              <a:rPr lang="en-US" sz="3600" b="1" dirty="0">
                <a:solidFill>
                  <a:srgbClr val="FF0000"/>
                </a:solidFill>
              </a:rPr>
              <a:t>2. Loading dose: </a:t>
            </a:r>
            <a:r>
              <a:rPr lang="en-US" sz="3600" dirty="0" smtClean="0"/>
              <a:t>when a rapid </a:t>
            </a:r>
            <a:r>
              <a:rPr lang="en-US" sz="3600" dirty="0"/>
              <a:t>obtainment of desired plasma levels is needed </a:t>
            </a:r>
            <a:r>
              <a:rPr lang="en-US" sz="3600" dirty="0" smtClean="0"/>
              <a:t>( </a:t>
            </a:r>
            <a:r>
              <a:rPr lang="en-US" sz="3600" dirty="0"/>
              <a:t>in serious </a:t>
            </a:r>
            <a:r>
              <a:rPr lang="en-US" sz="3600" dirty="0" smtClean="0"/>
              <a:t>infections). “</a:t>
            </a:r>
            <a:r>
              <a:rPr lang="en-US" sz="3600" dirty="0"/>
              <a:t>loading dose” of drug is administered to achieve the desired plasma level rapidly, followed by a maintenance dose to maintain the steady </a:t>
            </a:r>
            <a:r>
              <a:rPr lang="en-US" sz="3600" dirty="0" smtClean="0"/>
              <a:t>state</a:t>
            </a:r>
            <a:r>
              <a:rPr lang="en-US" sz="3600" dirty="0"/>
              <a:t>,</a:t>
            </a:r>
            <a:r>
              <a:rPr lang="en-US" sz="3600" dirty="0" smtClean="0"/>
              <a:t> </a:t>
            </a:r>
            <a:r>
              <a:rPr lang="en-US" sz="3600" dirty="0"/>
              <a:t>as </a:t>
            </a:r>
            <a:r>
              <a:rPr lang="en-US" sz="3600" dirty="0" smtClean="0"/>
              <a:t>:</a:t>
            </a:r>
          </a:p>
          <a:p>
            <a:pPr lvl="0" algn="just" rtl="0" fontAlgn="base">
              <a:spcBef>
                <a:spcPct val="0"/>
              </a:spcBef>
              <a:spcAft>
                <a:spcPct val="0"/>
              </a:spcAft>
            </a:pPr>
            <a:r>
              <a:rPr lang="en-US" sz="3600" dirty="0"/>
              <a:t> </a:t>
            </a:r>
            <a:r>
              <a:rPr lang="en-US" sz="3600" dirty="0" smtClean="0"/>
              <a:t>   </a:t>
            </a:r>
          </a:p>
          <a:p>
            <a:pPr lvl="0" algn="just" rtl="0" fontAlgn="base">
              <a:spcBef>
                <a:spcPct val="0"/>
              </a:spcBef>
              <a:spcAft>
                <a:spcPct val="0"/>
              </a:spcAft>
            </a:pPr>
            <a:r>
              <a:rPr lang="en-US" sz="3600" dirty="0">
                <a:latin typeface="Calibri" pitchFamily="34" charset="0"/>
                <a:ea typeface="Calibri" pitchFamily="34" charset="0"/>
                <a:cs typeface="Helvetica"/>
              </a:rPr>
              <a:t> </a:t>
            </a:r>
            <a:r>
              <a:rPr lang="en-US" sz="3600" dirty="0" smtClean="0">
                <a:latin typeface="Calibri" pitchFamily="34" charset="0"/>
                <a:ea typeface="Calibri" pitchFamily="34" charset="0"/>
                <a:cs typeface="Helvetica"/>
              </a:rPr>
              <a:t>   </a:t>
            </a:r>
            <a:r>
              <a:rPr lang="en-US" sz="3600" b="1" dirty="0" smtClean="0">
                <a:solidFill>
                  <a:srgbClr val="C00000"/>
                </a:solidFill>
                <a:latin typeface="Calibri" pitchFamily="34" charset="0"/>
                <a:ea typeface="Calibri" pitchFamily="34" charset="0"/>
                <a:cs typeface="Helvetica"/>
              </a:rPr>
              <a:t>Loading </a:t>
            </a:r>
            <a:r>
              <a:rPr lang="en-US" sz="3600" b="1" dirty="0">
                <a:solidFill>
                  <a:srgbClr val="C00000"/>
                </a:solidFill>
                <a:latin typeface="Calibri" pitchFamily="34" charset="0"/>
                <a:ea typeface="Calibri" pitchFamily="34" charset="0"/>
                <a:cs typeface="Helvetica"/>
              </a:rPr>
              <a:t>dose </a:t>
            </a:r>
            <a:r>
              <a:rPr lang="en-US" sz="3600" dirty="0">
                <a:latin typeface="Calibri" pitchFamily="34" charset="0"/>
                <a:ea typeface="Calibri" pitchFamily="34" charset="0"/>
                <a:cs typeface="Helvetica"/>
              </a:rPr>
              <a:t>= </a:t>
            </a:r>
            <a:r>
              <a:rPr lang="en-US" sz="3600" b="1" dirty="0">
                <a:latin typeface="Calibri" pitchFamily="34" charset="0"/>
                <a:ea typeface="Calibri" pitchFamily="34" charset="0"/>
                <a:cs typeface="Helvetica"/>
              </a:rPr>
              <a:t>(</a:t>
            </a:r>
            <a:r>
              <a:rPr lang="en-US" sz="3600" b="1" dirty="0" err="1">
                <a:latin typeface="Calibri" pitchFamily="34" charset="0"/>
                <a:ea typeface="Calibri" pitchFamily="34" charset="0"/>
                <a:cs typeface="Helvetica"/>
              </a:rPr>
              <a:t>Vd</a:t>
            </a:r>
            <a:r>
              <a:rPr lang="en-US" sz="3600" b="1" dirty="0">
                <a:latin typeface="Calibri" pitchFamily="34" charset="0"/>
                <a:ea typeface="Calibri" pitchFamily="34" charset="0"/>
                <a:cs typeface="Helvetica"/>
              </a:rPr>
              <a:t>) × (</a:t>
            </a:r>
            <a:r>
              <a:rPr lang="en-US" sz="3600" b="1" dirty="0" smtClean="0">
                <a:latin typeface="Calibri" pitchFamily="34" charset="0"/>
                <a:ea typeface="Calibri" pitchFamily="34" charset="0"/>
                <a:cs typeface="Helvetica"/>
              </a:rPr>
              <a:t>desired </a:t>
            </a:r>
            <a:r>
              <a:rPr lang="en-US" sz="3600" b="1" dirty="0" err="1"/>
              <a:t>Cpss</a:t>
            </a:r>
            <a:r>
              <a:rPr lang="en-US" sz="3600" b="1" dirty="0" smtClean="0">
                <a:latin typeface="Calibri" pitchFamily="34" charset="0"/>
                <a:ea typeface="Calibri" pitchFamily="34" charset="0"/>
                <a:cs typeface="Helvetica"/>
              </a:rPr>
              <a:t>)/</a:t>
            </a:r>
            <a:r>
              <a:rPr lang="en-US" sz="3600" b="1" dirty="0">
                <a:latin typeface="Calibri" pitchFamily="34" charset="0"/>
                <a:ea typeface="Calibri" pitchFamily="34" charset="0"/>
                <a:cs typeface="Helvetica"/>
              </a:rPr>
              <a:t>F</a:t>
            </a:r>
            <a:endParaRPr lang="en-US" sz="3600" b="1" dirty="0">
              <a:latin typeface="Arial" pitchFamily="34" charset="0"/>
              <a:cs typeface="Arial" pitchFamily="34" charset="0"/>
            </a:endParaRPr>
          </a:p>
          <a:p>
            <a:pPr lvl="0" algn="just" rtl="0" eaLnBrk="0" fontAlgn="base" hangingPunct="0">
              <a:spcBef>
                <a:spcPct val="0"/>
              </a:spcBef>
              <a:spcAft>
                <a:spcPct val="0"/>
              </a:spcAft>
            </a:pPr>
            <a:endParaRPr lang="en-US" sz="3600" dirty="0">
              <a:latin typeface="Arial" pitchFamily="34" charset="0"/>
              <a:cs typeface="Arial" pitchFamily="34" charset="0"/>
            </a:endParaRPr>
          </a:p>
          <a:p>
            <a:pPr algn="just" rtl="0"/>
            <a:endParaRPr lang="en-US" sz="3600" dirty="0"/>
          </a:p>
          <a:p>
            <a:pPr algn="just" rtl="0"/>
            <a:r>
              <a:rPr lang="en-US" sz="3600" dirty="0"/>
              <a:t> </a:t>
            </a:r>
          </a:p>
        </p:txBody>
      </p:sp>
    </p:spTree>
    <p:extLst>
      <p:ext uri="{BB962C8B-B14F-4D97-AF65-F5344CB8AC3E}">
        <p14:creationId xmlns:p14="http://schemas.microsoft.com/office/powerpoint/2010/main" val="2856693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829270"/>
            <a:ext cx="8856984" cy="2308324"/>
          </a:xfrm>
          <a:prstGeom prst="rect">
            <a:avLst/>
          </a:prstGeom>
        </p:spPr>
        <p:txBody>
          <a:bodyPr wrap="square">
            <a:spAutoFit/>
          </a:bodyPr>
          <a:lstStyle/>
          <a:p>
            <a:pPr marL="571500" lvl="0" indent="-571500" algn="just" rtl="0" eaLnBrk="0" fontAlgn="base" hangingPunct="0">
              <a:spcBef>
                <a:spcPct val="0"/>
              </a:spcBef>
              <a:spcAft>
                <a:spcPct val="0"/>
              </a:spcAft>
              <a:buFont typeface="Arial" pitchFamily="34" charset="0"/>
              <a:buChar char="•"/>
            </a:pPr>
            <a:r>
              <a:rPr lang="en-US" sz="3600" dirty="0">
                <a:latin typeface="Times New Roman" pitchFamily="18" charset="0"/>
                <a:ea typeface="Calibri" pitchFamily="34" charset="0"/>
                <a:cs typeface="Times New Roman" pitchFamily="18" charset="0"/>
              </a:rPr>
              <a:t>For IV infusion, the bioavailability is 100%, and the equation becomes</a:t>
            </a:r>
            <a:r>
              <a:rPr lang="en-US" sz="3600" dirty="0" smtClean="0">
                <a:latin typeface="Times New Roman" pitchFamily="18" charset="0"/>
                <a:ea typeface="Calibri" pitchFamily="34" charset="0"/>
                <a:cs typeface="Times New Roman" pitchFamily="18" charset="0"/>
              </a:rPr>
              <a:t>:-</a:t>
            </a:r>
          </a:p>
          <a:p>
            <a:pPr lvl="0" algn="just" rtl="0" eaLnBrk="0" fontAlgn="base" hangingPunct="0">
              <a:spcBef>
                <a:spcPct val="0"/>
              </a:spcBef>
              <a:spcAft>
                <a:spcPct val="0"/>
              </a:spcAft>
            </a:pPr>
            <a:endParaRPr lang="en-US" sz="3600" dirty="0">
              <a:latin typeface="Arial" pitchFamily="34" charset="0"/>
              <a:cs typeface="Arial" pitchFamily="34" charset="0"/>
            </a:endParaRPr>
          </a:p>
          <a:p>
            <a:pPr marL="571500" lvl="0" indent="-571500" algn="just" rtl="0" eaLnBrk="0" fontAlgn="base" hangingPunct="0">
              <a:spcBef>
                <a:spcPct val="0"/>
              </a:spcBef>
              <a:spcAft>
                <a:spcPct val="0"/>
              </a:spcAft>
              <a:buFont typeface="Arial" pitchFamily="34" charset="0"/>
              <a:buChar char="•"/>
            </a:pPr>
            <a:r>
              <a:rPr lang="en-US" sz="3600" b="1" dirty="0">
                <a:solidFill>
                  <a:srgbClr val="FF0000"/>
                </a:solidFill>
                <a:latin typeface="Calibri" pitchFamily="34" charset="0"/>
                <a:ea typeface="Calibri" pitchFamily="34" charset="0"/>
                <a:cs typeface="Helvetica"/>
              </a:rPr>
              <a:t>Loading dose </a:t>
            </a:r>
            <a:r>
              <a:rPr lang="en-US" sz="3600" b="1" dirty="0">
                <a:latin typeface="Calibri" pitchFamily="34" charset="0"/>
                <a:ea typeface="Calibri" pitchFamily="34" charset="0"/>
                <a:cs typeface="Helvetica"/>
              </a:rPr>
              <a:t>= (</a:t>
            </a:r>
            <a:r>
              <a:rPr lang="en-US" sz="3600" b="1" dirty="0" err="1">
                <a:latin typeface="Calibri" pitchFamily="34" charset="0"/>
                <a:ea typeface="Calibri" pitchFamily="34" charset="0"/>
                <a:cs typeface="Helvetica"/>
              </a:rPr>
              <a:t>Vd</a:t>
            </a:r>
            <a:r>
              <a:rPr lang="en-US" sz="3600" b="1" dirty="0">
                <a:latin typeface="Calibri" pitchFamily="34" charset="0"/>
                <a:ea typeface="Calibri" pitchFamily="34" charset="0"/>
                <a:cs typeface="Helvetica"/>
              </a:rPr>
              <a:t>) × (desired </a:t>
            </a:r>
            <a:r>
              <a:rPr lang="en-US" sz="3600" b="1" dirty="0" err="1"/>
              <a:t>Cpss</a:t>
            </a:r>
            <a:r>
              <a:rPr lang="en-US" sz="3600" b="1" dirty="0" smtClean="0">
                <a:latin typeface="Calibri" pitchFamily="34" charset="0"/>
                <a:ea typeface="Calibri" pitchFamily="34" charset="0"/>
                <a:cs typeface="Helvetica"/>
              </a:rPr>
              <a:t>)</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6526218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47500" lnSpcReduction="20000"/>
          </a:bodyPr>
          <a:lstStyle/>
          <a:p>
            <a:pPr rtl="0"/>
            <a:r>
              <a:rPr lang="en-US" b="1" dirty="0"/>
              <a:t>Development and regulation of drugs</a:t>
            </a:r>
            <a:endParaRPr lang="en-US" dirty="0"/>
          </a:p>
          <a:p>
            <a:pPr rtl="0"/>
            <a:r>
              <a:rPr lang="en-US" dirty="0"/>
              <a:t> the discovery or synthesis of a potential new drug compound or the elucidation of a new drug target is followed by subsequent steps to understand the drug’s interactions with its biologic targets. this approach leads to compounds with increased efficacy, potency, and selectivity. biologic effects, drug metabolism, pharmacokinetic profiles, and particularly an assessment of the relative safety of the drug must be characterized in vivo in animals before human drug trials can be started. </a:t>
            </a:r>
          </a:p>
          <a:p>
            <a:pPr rtl="0"/>
            <a:r>
              <a:rPr lang="en-US" dirty="0"/>
              <a:t>Most new drugs or drug products are discovered or developed through the following approaches:</a:t>
            </a:r>
          </a:p>
          <a:p>
            <a:pPr rtl="0"/>
            <a:r>
              <a:rPr lang="en-US" dirty="0"/>
              <a:t> (1) identification of a new drug target.</a:t>
            </a:r>
          </a:p>
          <a:p>
            <a:pPr rtl="0"/>
            <a:r>
              <a:rPr lang="en-US" dirty="0"/>
              <a:t>(2) rational design of a new molecule based on an understanding of biologic mechanisms and drug receptor structure; </a:t>
            </a:r>
          </a:p>
          <a:p>
            <a:pPr rtl="0"/>
            <a:r>
              <a:rPr lang="en-US" dirty="0"/>
              <a:t>(3) screening for biologic activity of large numbers of natural products, banks of previously discovered chemical entities, or large libraries of peptides, nucleic acids, and other organic molecules; and </a:t>
            </a:r>
          </a:p>
          <a:p>
            <a:pPr rtl="0"/>
            <a:r>
              <a:rPr lang="en-US" dirty="0"/>
              <a:t>(4) chemical modification of a known active molecule.</a:t>
            </a:r>
          </a:p>
          <a:p>
            <a:pPr rtl="0"/>
            <a:r>
              <a:rPr lang="en-US" dirty="0"/>
              <a:t> </a:t>
            </a:r>
          </a:p>
          <a:p>
            <a:pPr rtl="0"/>
            <a:r>
              <a:rPr lang="en-US" b="1" dirty="0"/>
              <a:t>Drug Screening in animals </a:t>
            </a:r>
            <a:endParaRPr lang="en-US" dirty="0"/>
          </a:p>
          <a:p>
            <a:pPr rtl="0"/>
            <a:r>
              <a:rPr lang="en-US" dirty="0"/>
              <a:t>during drug screening study, many assays are performed in animals as rabbits, mice to determine the activity and selectivity of the drug, this include the drug action at the molecular, cellular, organ, system, and whole animal levels. The study is carried out in animal model of human disease.</a:t>
            </a:r>
          </a:p>
          <a:p>
            <a:pPr rtl="0"/>
            <a:r>
              <a:rPr lang="en-US" dirty="0"/>
              <a:t> </a:t>
            </a:r>
          </a:p>
          <a:p>
            <a:endParaRPr lang="ar-IQ" dirty="0"/>
          </a:p>
        </p:txBody>
      </p:sp>
    </p:spTree>
    <p:extLst>
      <p:ext uri="{BB962C8B-B14F-4D97-AF65-F5344CB8AC3E}">
        <p14:creationId xmlns:p14="http://schemas.microsoft.com/office/powerpoint/2010/main" val="7335611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5342632"/>
            <a:ext cx="4572000" cy="17543264"/>
          </a:xfrm>
          <a:prstGeom prst="rect">
            <a:avLst/>
          </a:prstGeom>
        </p:spPr>
        <p:txBody>
          <a:bodyPr>
            <a:spAutoFit/>
          </a:bodyPr>
          <a:lstStyle/>
          <a:p>
            <a:pPr rtl="0"/>
            <a:r>
              <a:rPr lang="en-US" b="1" dirty="0"/>
              <a:t>Preclinical safety and toxicity testing</a:t>
            </a:r>
            <a:endParaRPr lang="en-US" dirty="0"/>
          </a:p>
          <a:p>
            <a:pPr rtl="0"/>
            <a:r>
              <a:rPr lang="en-US" dirty="0"/>
              <a:t>drugs that pass the initial screening study  must be evaluated for potential risks before and during clinical testing. Preclinical toxicity testing includes acute and chronic toxicities, Effect on reproductive performance, Carcinogenic potential. The goals of preclinical toxicity studies include identifying potential human toxicities, and predicting the most relevant toxicities to be monitored in clinical trials.</a:t>
            </a:r>
          </a:p>
          <a:p>
            <a:pPr rtl="0"/>
            <a:r>
              <a:rPr lang="en-US" dirty="0"/>
              <a:t> several quantitative estimates are desirable;  these include :- </a:t>
            </a:r>
          </a:p>
          <a:p>
            <a:pPr rtl="0"/>
            <a:r>
              <a:rPr lang="en-US" dirty="0"/>
              <a:t> </a:t>
            </a:r>
            <a:r>
              <a:rPr lang="en-US" b="1" i="1" dirty="0"/>
              <a:t>no effect dose :-</a:t>
            </a:r>
            <a:r>
              <a:rPr lang="en-US" dirty="0"/>
              <a:t> the maximum dose at which a specified toxic effect is not seen.</a:t>
            </a:r>
          </a:p>
          <a:p>
            <a:pPr rtl="0"/>
            <a:r>
              <a:rPr lang="en-US" dirty="0"/>
              <a:t> </a:t>
            </a:r>
            <a:r>
              <a:rPr lang="en-US" b="1" i="1" dirty="0"/>
              <a:t>minimum lethal dose</a:t>
            </a:r>
            <a:r>
              <a:rPr lang="en-US" dirty="0"/>
              <a:t> </a:t>
            </a:r>
            <a:r>
              <a:rPr lang="en-US" b="1" i="1" dirty="0"/>
              <a:t>:-</a:t>
            </a:r>
            <a:r>
              <a:rPr lang="en-US" dirty="0"/>
              <a:t> the smallest dose that is observed to kill any experimental animal.</a:t>
            </a:r>
          </a:p>
          <a:p>
            <a:pPr rtl="0"/>
            <a:r>
              <a:rPr lang="en-US" dirty="0"/>
              <a:t> </a:t>
            </a:r>
            <a:r>
              <a:rPr lang="en-US" b="1" i="1" dirty="0"/>
              <a:t>median lethal dose (LD 50 ) :-</a:t>
            </a:r>
            <a:r>
              <a:rPr lang="en-US" dirty="0"/>
              <a:t> the dose that kills approximately 50% of the animals. </a:t>
            </a:r>
          </a:p>
          <a:p>
            <a:pPr rtl="0"/>
            <a:r>
              <a:rPr lang="en-US" dirty="0"/>
              <a:t>These doses are used to calculate the initial dose to be tried in humans, usually taken as one hundredth to one tenth of the no-effect dose in animal.</a:t>
            </a:r>
          </a:p>
          <a:p>
            <a:pPr rtl="0"/>
            <a:r>
              <a:rPr lang="en-US" dirty="0"/>
              <a:t> </a:t>
            </a:r>
          </a:p>
          <a:p>
            <a:pPr rtl="0"/>
            <a:r>
              <a:rPr lang="en-US" b="1" dirty="0"/>
              <a:t>Evaluation in human</a:t>
            </a:r>
            <a:endParaRPr lang="en-US" dirty="0"/>
          </a:p>
          <a:p>
            <a:pPr rtl="0"/>
            <a:r>
              <a:rPr lang="en-US" dirty="0"/>
              <a:t>Testing in humans is begun only after sufficient acute animal toxicity studies have been completed. Chronic safety testing in animals, including carcinogenicity studies, is usually done concurrently with clinical trial. Based on ethical principles, volunteers or patients must be informed of the investigational status of the drug as well as the possible risks. three formal phases of clinical trials before permission the drug marketing and one postmarking phase of clinical trial are carried out.</a:t>
            </a:r>
          </a:p>
          <a:p>
            <a:pPr rtl="0"/>
            <a:r>
              <a:rPr lang="en-US" b="1" i="1" dirty="0"/>
              <a:t>Phase 1 :-</a:t>
            </a:r>
            <a:r>
              <a:rPr lang="en-US" dirty="0"/>
              <a:t>  drug effects are studied in a small number (20–100) of healthy volunteers. Phase 1 trials are done to determine the limits of the safe clinical dosage range. If the drug is expected to have significant toxicity, as cancer and AIDS therapy, volunteer patients with the disease are used in phase 1. These trials may be </a:t>
            </a:r>
            <a:r>
              <a:rPr lang="en-US" dirty="0" err="1"/>
              <a:t>nonblind</a:t>
            </a:r>
            <a:r>
              <a:rPr lang="en-US" dirty="0"/>
              <a:t> or “open”; that is, both the investigators and the subjects know what is being given. Alternatively, they may be “blinded” and placebo controlled. Pharmacokinetic measurements of absorption, half-life, and metabolism are often done. </a:t>
            </a:r>
          </a:p>
          <a:p>
            <a:pPr rtl="0"/>
            <a:r>
              <a:rPr lang="en-US" dirty="0"/>
              <a:t> </a:t>
            </a:r>
            <a:r>
              <a:rPr lang="en-US" b="1" i="1" dirty="0"/>
              <a:t>Phase 2 :-</a:t>
            </a:r>
            <a:r>
              <a:rPr lang="en-US" dirty="0"/>
              <a:t> the drug is studied in patients with the target disease to determine its efficacy. A modest number of patients (100–200) are studied in detail. A single-blind design may be used, with an inert placebo medication and an established active drug (positive control) in addition to the investigational agent. Phase 2 trials have the highest rate of drug failures, and only 25% of innovative drugs move on to phase 3.</a:t>
            </a:r>
          </a:p>
          <a:p>
            <a:r>
              <a:rPr lang="en-US" dirty="0"/>
              <a:t> </a:t>
            </a:r>
            <a:r>
              <a:rPr lang="en-US" b="1" i="1" dirty="0"/>
              <a:t>Phase 3 :-</a:t>
            </a:r>
            <a:r>
              <a:rPr lang="en-US" dirty="0"/>
              <a:t> , the drug is evaluated in much larger numbers of patients with the target disease usually thousands to further establish and confirm safety and efficacy.  phase 3 </a:t>
            </a:r>
            <a:endParaRPr lang="ar-IQ" dirty="0"/>
          </a:p>
        </p:txBody>
      </p:sp>
    </p:spTree>
    <p:extLst>
      <p:ext uri="{BB962C8B-B14F-4D97-AF65-F5344CB8AC3E}">
        <p14:creationId xmlns:p14="http://schemas.microsoft.com/office/powerpoint/2010/main" val="77092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48680"/>
            <a:ext cx="4608512" cy="577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408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71800" y="764704"/>
            <a:ext cx="4572000" cy="5909310"/>
          </a:xfrm>
          <a:prstGeom prst="rect">
            <a:avLst/>
          </a:prstGeom>
        </p:spPr>
        <p:txBody>
          <a:bodyPr>
            <a:spAutoFit/>
          </a:bodyPr>
          <a:lstStyle/>
          <a:p>
            <a:pPr rtl="0"/>
            <a:r>
              <a:rPr lang="en-US" dirty="0"/>
              <a:t>trials are designed to minimize  errors caused by placebo effects, variable course of the disease, etc. Therefore, double-blind and crossover techniques are often used. If phase 3 results meet expectations, application is made for permission to market the new agent.</a:t>
            </a:r>
          </a:p>
          <a:p>
            <a:pPr rtl="0"/>
            <a:r>
              <a:rPr lang="en-US" dirty="0"/>
              <a:t> </a:t>
            </a:r>
          </a:p>
          <a:p>
            <a:pPr rtl="0"/>
            <a:r>
              <a:rPr lang="en-US" b="1" i="1" dirty="0"/>
              <a:t>Phase 4 :-</a:t>
            </a:r>
            <a:r>
              <a:rPr lang="en-US" dirty="0"/>
              <a:t> Once approval to market a drug has been obtained, phase 4  begins. This constitutes monitoring the safety of the new drug under actual conditions of use in large numbers of patients. The importance of careful and complete reporting of toxicity by physicians after marketing begins can be appreciated by noting that many important drug-induced effects have an incidence of 1 in 10,000 or less and that some adverse effects may become apparent only after chronic dosing. The sample size required to disclose drug-induced events or toxicities is very large for such rare events</a:t>
            </a:r>
            <a:r>
              <a:rPr lang="en-US" dirty="0" smtClean="0"/>
              <a:t>.</a:t>
            </a:r>
            <a:endParaRPr lang="en-US" dirty="0"/>
          </a:p>
        </p:txBody>
      </p:sp>
    </p:spTree>
    <p:extLst>
      <p:ext uri="{BB962C8B-B14F-4D97-AF65-F5344CB8AC3E}">
        <p14:creationId xmlns:p14="http://schemas.microsoft.com/office/powerpoint/2010/main" val="211485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2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6672"/>
            <a:ext cx="8568952" cy="5755422"/>
          </a:xfrm>
          <a:prstGeom prst="rect">
            <a:avLst/>
          </a:prstGeom>
        </p:spPr>
        <p:txBody>
          <a:bodyPr wrap="square">
            <a:spAutoFit/>
          </a:bodyPr>
          <a:lstStyle/>
          <a:p>
            <a:pPr algn="ctr" rtl="0"/>
            <a:r>
              <a:rPr lang="en-US" sz="4400" b="1" dirty="0" smtClean="0">
                <a:solidFill>
                  <a:srgbClr val="C00000"/>
                </a:solidFill>
              </a:rPr>
              <a:t>2. Facilitated diffusion</a:t>
            </a:r>
          </a:p>
          <a:p>
            <a:pPr algn="just" rtl="0"/>
            <a:endParaRPr lang="en-US" sz="3600" b="1" dirty="0" smtClean="0">
              <a:solidFill>
                <a:srgbClr val="C00000"/>
              </a:solidFill>
            </a:endParaRPr>
          </a:p>
          <a:p>
            <a:pPr marL="571500" indent="-571500" algn="just" rtl="0">
              <a:buFont typeface="Wingdings" pitchFamily="2" charset="2"/>
              <a:buChar char="v"/>
            </a:pPr>
            <a:r>
              <a:rPr lang="en-US" sz="3600" b="1" dirty="0" smtClean="0">
                <a:solidFill>
                  <a:srgbClr val="C00000"/>
                </a:solidFill>
              </a:rPr>
              <a:t> </a:t>
            </a:r>
            <a:r>
              <a:rPr lang="en-US" sz="3600" dirty="0" smtClean="0"/>
              <a:t>agents </a:t>
            </a:r>
            <a:r>
              <a:rPr lang="en-US" sz="3600" dirty="0"/>
              <a:t>can enter the cell through specialized </a:t>
            </a:r>
            <a:r>
              <a:rPr lang="en-US" sz="3600" b="1" dirty="0" smtClean="0">
                <a:solidFill>
                  <a:srgbClr val="00B0F0"/>
                </a:solidFill>
              </a:rPr>
              <a:t>carrier </a:t>
            </a:r>
            <a:r>
              <a:rPr lang="en-US" sz="3600" b="1" dirty="0">
                <a:solidFill>
                  <a:srgbClr val="00B0F0"/>
                </a:solidFill>
              </a:rPr>
              <a:t>proteins </a:t>
            </a:r>
            <a:r>
              <a:rPr lang="en-US" sz="3600" dirty="0"/>
              <a:t>that facilitate the passage of </a:t>
            </a:r>
            <a:r>
              <a:rPr lang="en-US" sz="3600" b="1" dirty="0">
                <a:solidFill>
                  <a:srgbClr val="00B0F0"/>
                </a:solidFill>
              </a:rPr>
              <a:t>large molecules</a:t>
            </a:r>
            <a:r>
              <a:rPr lang="en-US" sz="3600" dirty="0" smtClean="0"/>
              <a:t>.</a:t>
            </a:r>
          </a:p>
          <a:p>
            <a:pPr algn="just" rtl="0"/>
            <a:r>
              <a:rPr lang="en-US" sz="3600" dirty="0" smtClean="0"/>
              <a:t> </a:t>
            </a:r>
          </a:p>
          <a:p>
            <a:pPr marL="571500" indent="-571500" algn="just" rtl="0">
              <a:buFont typeface="Wingdings" pitchFamily="2" charset="2"/>
              <a:buChar char="v"/>
            </a:pPr>
            <a:r>
              <a:rPr lang="en-US" sz="3600" dirty="0" smtClean="0"/>
              <a:t>These carriers allowing </a:t>
            </a:r>
            <a:r>
              <a:rPr lang="en-US" sz="3600" dirty="0"/>
              <a:t>the passage of </a:t>
            </a:r>
            <a:r>
              <a:rPr lang="en-US" sz="3600" b="1" dirty="0">
                <a:solidFill>
                  <a:srgbClr val="00B0F0"/>
                </a:solidFill>
              </a:rPr>
              <a:t>drugs</a:t>
            </a:r>
            <a:r>
              <a:rPr lang="en-US" sz="3600" dirty="0"/>
              <a:t> or </a:t>
            </a:r>
            <a:r>
              <a:rPr lang="en-US" sz="3600" b="1" dirty="0">
                <a:solidFill>
                  <a:srgbClr val="00B0F0"/>
                </a:solidFill>
              </a:rPr>
              <a:t>endogenous molecules </a:t>
            </a:r>
            <a:r>
              <a:rPr lang="en-US" sz="3600" dirty="0"/>
              <a:t>into the interior of cells and moving them from an area of </a:t>
            </a:r>
            <a:r>
              <a:rPr lang="en-US" sz="3600" b="1" dirty="0">
                <a:solidFill>
                  <a:srgbClr val="00B0F0"/>
                </a:solidFill>
              </a:rPr>
              <a:t>high </a:t>
            </a:r>
            <a:r>
              <a:rPr lang="en-US" sz="3600" b="1" dirty="0" smtClean="0">
                <a:solidFill>
                  <a:srgbClr val="00B0F0"/>
                </a:solidFill>
              </a:rPr>
              <a:t>conc. </a:t>
            </a:r>
            <a:r>
              <a:rPr lang="en-US" sz="3600" b="1" dirty="0"/>
              <a:t>to an area </a:t>
            </a:r>
            <a:r>
              <a:rPr lang="en-US" sz="3600" b="1" dirty="0">
                <a:solidFill>
                  <a:srgbClr val="00B0F0"/>
                </a:solidFill>
              </a:rPr>
              <a:t>of low </a:t>
            </a:r>
            <a:r>
              <a:rPr lang="en-US" sz="3600" b="1" dirty="0" smtClean="0">
                <a:solidFill>
                  <a:srgbClr val="00B0F0"/>
                </a:solidFill>
              </a:rPr>
              <a:t>conc</a:t>
            </a:r>
            <a:r>
              <a:rPr lang="en-US" sz="3600" dirty="0" smtClean="0"/>
              <a:t>. </a:t>
            </a:r>
            <a:endParaRPr lang="en-US" sz="3600" dirty="0"/>
          </a:p>
        </p:txBody>
      </p:sp>
    </p:spTree>
    <p:extLst>
      <p:ext uri="{BB962C8B-B14F-4D97-AF65-F5344CB8AC3E}">
        <p14:creationId xmlns:p14="http://schemas.microsoft.com/office/powerpoint/2010/main" val="775881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14503"/>
            <a:ext cx="8424936" cy="56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82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2787</Words>
  <Application>Microsoft Office PowerPoint</Application>
  <PresentationFormat>عرض على الشاشة (3:4)‏</PresentationFormat>
  <Paragraphs>289</Paragraphs>
  <Slides>71</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71</vt:i4>
      </vt:variant>
    </vt:vector>
  </HeadingPairs>
  <TitlesOfParts>
    <vt:vector size="73" baseType="lpstr">
      <vt:lpstr>سمة Office</vt:lpstr>
      <vt:lpstr>معادلة</vt:lpstr>
      <vt:lpstr>Pharmacokinetics</vt:lpstr>
      <vt:lpstr>Pharmacokinetics</vt:lpstr>
      <vt:lpstr>عرض تقديمي في PowerPoint</vt:lpstr>
      <vt:lpstr>عرض تقديمي في PowerPoint</vt:lpstr>
      <vt:lpstr>Absorption of drug </vt:lpstr>
      <vt:lpstr>Mechanisms of absorption of drug</vt:lpstr>
      <vt:lpstr>عرض تقديمي في PowerPoint</vt:lpstr>
      <vt:lpstr>عرض تقديمي في PowerPoint</vt:lpstr>
      <vt:lpstr>عرض تقديمي في PowerPoint</vt:lpstr>
      <vt:lpstr> 3. Active transport   </vt:lpstr>
      <vt:lpstr>عرض تقديمي في PowerPoint</vt:lpstr>
      <vt:lpstr>عرض تقديمي في PowerPoint</vt:lpstr>
      <vt:lpstr>عرض تقديمي في PowerPoint</vt:lpstr>
      <vt:lpstr>عرض تقديمي في PowerPoint</vt:lpstr>
      <vt:lpstr>عرض تقديمي في PowerPoint</vt:lpstr>
      <vt:lpstr>Bioavailability</vt:lpstr>
      <vt:lpstr>عرض تقديمي في PowerPoint</vt:lpstr>
      <vt:lpstr> First-Pass Elimination</vt:lpstr>
      <vt:lpstr>عرض تقديمي في PowerPoint</vt:lpstr>
      <vt:lpstr>عرض تقديمي في PowerPoint</vt:lpstr>
      <vt:lpstr>عرض تقديمي في PowerPoint</vt:lpstr>
      <vt:lpstr>عرض تقديمي في PowerPoint</vt:lpstr>
      <vt:lpstr>Drug distribution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Volume of distribution </vt:lpstr>
      <vt:lpstr>عرض تقديمي في PowerPoint</vt:lpstr>
      <vt:lpstr>عرض تقديمي في PowerPoint</vt:lpstr>
      <vt:lpstr>عرض تقديمي في PowerPoint</vt:lpstr>
      <vt:lpstr>عرض تقديمي في PowerPoint</vt:lpstr>
      <vt:lpstr>Drugs biotransformation (Metabolism) </vt:lpstr>
      <vt:lpstr>عرض تقديمي في PowerPoint</vt:lpstr>
      <vt:lpstr>عرض تقديمي في PowerPoint</vt:lpstr>
      <vt:lpstr>عرض تقديمي في PowerPoint</vt:lpstr>
      <vt:lpstr>عرض تقديمي في PowerPoint</vt:lpstr>
      <vt:lpstr>عرض تقديمي في PowerPoint</vt:lpstr>
      <vt:lpstr>A. Nonsynthetic, Phase I reactions</vt:lpstr>
      <vt:lpstr>عرض تقديمي في PowerPoint</vt:lpstr>
      <vt:lpstr>عرض تقديمي في PowerPoint</vt:lpstr>
      <vt:lpstr>عرض تقديمي في PowerPoint</vt:lpstr>
      <vt:lpstr>عرض تقديمي في PowerPoint</vt:lpstr>
      <vt:lpstr> Elimination   </vt:lpstr>
      <vt:lpstr>A. Renal elimination of a drug </vt:lpstr>
      <vt:lpstr>عرض تقديمي في PowerPoint</vt:lpstr>
      <vt:lpstr>عرض تقديمي في PowerPoint</vt:lpstr>
      <vt:lpstr>عرض تقديمي في PowerPoint</vt:lpstr>
      <vt:lpstr>عرض تقديمي في PowerPoint</vt:lpstr>
      <vt:lpstr>Kinetics of elimination  </vt:lpstr>
      <vt:lpstr>عرض تقديمي في PowerPoint</vt:lpstr>
      <vt:lpstr> Design of dosage regimen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Pharmacokinetics</dc:title>
  <dc:creator>acer</dc:creator>
  <cp:lastModifiedBy>DR.Ahmed Saker 2o1O</cp:lastModifiedBy>
  <cp:revision>65</cp:revision>
  <dcterms:created xsi:type="dcterms:W3CDTF">2016-10-09T08:08:23Z</dcterms:created>
  <dcterms:modified xsi:type="dcterms:W3CDTF">2016-10-17T09:00:54Z</dcterms:modified>
</cp:coreProperties>
</file>